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6" r:id="rId2"/>
    <p:sldId id="260" r:id="rId3"/>
    <p:sldId id="293" r:id="rId4"/>
    <p:sldId id="294" r:id="rId5"/>
    <p:sldId id="295" r:id="rId6"/>
    <p:sldId id="296" r:id="rId7"/>
    <p:sldId id="259" r:id="rId8"/>
    <p:sldId id="268" r:id="rId9"/>
    <p:sldId id="297" r:id="rId10"/>
    <p:sldId id="263" r:id="rId11"/>
    <p:sldId id="298" r:id="rId12"/>
    <p:sldId id="264" r:id="rId13"/>
    <p:sldId id="299" r:id="rId14"/>
    <p:sldId id="300" r:id="rId15"/>
    <p:sldId id="301" r:id="rId16"/>
    <p:sldId id="287" r:id="rId17"/>
    <p:sldId id="303" r:id="rId18"/>
    <p:sldId id="304" r:id="rId19"/>
    <p:sldId id="305" r:id="rId20"/>
    <p:sldId id="306" r:id="rId21"/>
    <p:sldId id="307" r:id="rId22"/>
    <p:sldId id="308" r:id="rId23"/>
    <p:sldId id="302" r:id="rId24"/>
    <p:sldId id="310" r:id="rId25"/>
    <p:sldId id="311" r:id="rId26"/>
    <p:sldId id="312" r:id="rId27"/>
    <p:sldId id="316" r:id="rId28"/>
    <p:sldId id="313" r:id="rId29"/>
    <p:sldId id="314" r:id="rId30"/>
    <p:sldId id="315" r:id="rId31"/>
    <p:sldId id="367" r:id="rId32"/>
    <p:sldId id="309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28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17" r:id="rId67"/>
    <p:sldId id="350" r:id="rId68"/>
    <p:sldId id="351" r:id="rId69"/>
    <p:sldId id="352" r:id="rId70"/>
    <p:sldId id="353" r:id="rId71"/>
    <p:sldId id="354" r:id="rId72"/>
    <p:sldId id="355" r:id="rId73"/>
    <p:sldId id="357" r:id="rId74"/>
    <p:sldId id="356" r:id="rId75"/>
    <p:sldId id="358" r:id="rId76"/>
    <p:sldId id="359" r:id="rId77"/>
    <p:sldId id="361" r:id="rId78"/>
    <p:sldId id="362" r:id="rId79"/>
    <p:sldId id="363" r:id="rId80"/>
    <p:sldId id="360" r:id="rId81"/>
    <p:sldId id="364" r:id="rId82"/>
    <p:sldId id="365" r:id="rId83"/>
    <p:sldId id="366" r:id="rId84"/>
    <p:sldId id="368" r:id="rId85"/>
    <p:sldId id="370" r:id="rId86"/>
    <p:sldId id="371" r:id="rId87"/>
    <p:sldId id="372" r:id="rId88"/>
    <p:sldId id="373" r:id="rId89"/>
    <p:sldId id="258" r:id="rId90"/>
    <p:sldId id="374" r:id="rId91"/>
    <p:sldId id="267" r:id="rId92"/>
  </p:sldIdLst>
  <p:sldSz cx="12193588" cy="6858000"/>
  <p:notesSz cx="7559675" cy="10691813"/>
  <p:custDataLst>
    <p:tags r:id="rId9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 Folien" id="{BA370EFF-9A8D-4C93-A91E-E91B27CE810A}">
          <p14:sldIdLst>
            <p14:sldId id="256"/>
            <p14:sldId id="260"/>
            <p14:sldId id="293"/>
            <p14:sldId id="294"/>
            <p14:sldId id="295"/>
            <p14:sldId id="296"/>
            <p14:sldId id="259"/>
            <p14:sldId id="268"/>
            <p14:sldId id="297"/>
            <p14:sldId id="263"/>
            <p14:sldId id="298"/>
            <p14:sldId id="264"/>
            <p14:sldId id="299"/>
            <p14:sldId id="300"/>
            <p14:sldId id="301"/>
            <p14:sldId id="287"/>
            <p14:sldId id="303"/>
            <p14:sldId id="304"/>
            <p14:sldId id="305"/>
            <p14:sldId id="306"/>
            <p14:sldId id="307"/>
            <p14:sldId id="308"/>
            <p14:sldId id="302"/>
            <p14:sldId id="310"/>
            <p14:sldId id="311"/>
            <p14:sldId id="312"/>
            <p14:sldId id="316"/>
            <p14:sldId id="313"/>
            <p14:sldId id="314"/>
            <p14:sldId id="315"/>
            <p14:sldId id="367"/>
            <p14:sldId id="309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28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17"/>
            <p14:sldId id="350"/>
            <p14:sldId id="351"/>
            <p14:sldId id="352"/>
            <p14:sldId id="353"/>
            <p14:sldId id="354"/>
            <p14:sldId id="355"/>
            <p14:sldId id="357"/>
            <p14:sldId id="356"/>
            <p14:sldId id="358"/>
            <p14:sldId id="359"/>
            <p14:sldId id="361"/>
            <p14:sldId id="362"/>
            <p14:sldId id="363"/>
            <p14:sldId id="360"/>
            <p14:sldId id="364"/>
            <p14:sldId id="365"/>
            <p14:sldId id="366"/>
            <p14:sldId id="368"/>
            <p14:sldId id="370"/>
            <p14:sldId id="371"/>
            <p14:sldId id="372"/>
            <p14:sldId id="373"/>
            <p14:sldId id="258"/>
            <p14:sldId id="374"/>
            <p14:sldId id="267"/>
          </p14:sldIdLst>
        </p14:section>
        <p14:section name="Weitere Folien" id="{DB60F583-B12D-4121-8BAE-4EFC26CACC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A08570"/>
    <a:srgbClr val="1D8748"/>
    <a:srgbClr val="660E7A"/>
    <a:srgbClr val="010180"/>
    <a:srgbClr val="85850C"/>
    <a:srgbClr val="000000"/>
    <a:srgbClr val="3C3C3C"/>
    <a:srgbClr val="E4E3DF"/>
    <a:srgbClr val="483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71" autoAdjust="0"/>
    <p:restoredTop sz="91368"/>
  </p:normalViewPr>
  <p:slideViewPr>
    <p:cSldViewPr snapToGrid="0" snapToObjects="1" showGuides="1">
      <p:cViewPr>
        <p:scale>
          <a:sx n="68" d="100"/>
          <a:sy n="68" d="100"/>
        </p:scale>
        <p:origin x="33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8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D808BD-3A87-4FB1-8C92-7568F36AF77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2ABE4B-4B6F-439D-858C-380578034C2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A32335C-B6EF-4E53-B1EC-53BDF719DC0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1656-EF6C-4EBC-A18C-AB04D7BA692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sz="1400"/>
            </a:pPr>
            <a:fld id="{150629FE-4BFD-4F00-BF85-38DE1BF02178}" type="slidenum">
              <a:t>‹#›</a:t>
            </a:fld>
            <a:endParaRPr lang="de-DE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9975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A08103F-5E62-4C14-B403-CCA08D9B8341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90000" tIns="45000" rIns="90000" bIns="45000" anchor="ctr" anchorCtr="1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3" name="Folienbildplatzhalter 2">
            <a:extLst>
              <a:ext uri="{FF2B5EF4-FFF2-40B4-BE49-F238E27FC236}">
                <a16:creationId xmlns:a16="http://schemas.microsoft.com/office/drawing/2014/main" id="{10D0D9F1-BA97-41FD-843C-E98805F70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6280" y="812880"/>
            <a:ext cx="5343480" cy="40071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izenplatzhalter 3">
            <a:extLst>
              <a:ext uri="{FF2B5EF4-FFF2-40B4-BE49-F238E27FC236}">
                <a16:creationId xmlns:a16="http://schemas.microsoft.com/office/drawing/2014/main" id="{5961034C-7FA1-4927-BF73-8754AA0AA2F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280" y="5078160"/>
            <a:ext cx="6046920" cy="48103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compatLnSpc="1"/>
          <a:lstStyle/>
          <a:p>
            <a:endParaRPr lang="de-DE"/>
          </a:p>
        </p:txBody>
      </p:sp>
      <p:sp>
        <p:nvSpPr>
          <p:cNvPr id="5" name="Kopfzeilenplatzhalter 4">
            <a:extLst>
              <a:ext uri="{FF2B5EF4-FFF2-40B4-BE49-F238E27FC236}">
                <a16:creationId xmlns:a16="http://schemas.microsoft.com/office/drawing/2014/main" id="{A333E28B-0DD3-4986-AD43-2CC37FCEAD0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D157B0-714D-4045-B183-0452B3DBD0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7880" y="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CC2B38F-485D-484A-BA02-69908CB7159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6320"/>
            <a:ext cx="3279600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C484B26-C5E7-44B8-8CF9-8E8C00D81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7880" y="10156320"/>
            <a:ext cx="3279959" cy="533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1400" b="0" i="0" u="none" strike="noStrike" baseline="0">
                <a:solidFill>
                  <a:srgbClr val="000000"/>
                </a:solidFill>
                <a:latin typeface="Times New Roman" pitchFamily="18"/>
                <a:ea typeface="DejaVu Sans" pitchFamily="18"/>
                <a:cs typeface="DejaVu Sans" pitchFamily="18"/>
              </a:defRPr>
            </a:lvl1pPr>
          </a:lstStyle>
          <a:p>
            <a:pPr lvl="0"/>
            <a:fld id="{6C164411-04B2-4615-9FCF-D4F73F357CF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48919" algn="l"/>
        <a:tab pos="898199" algn="l"/>
        <a:tab pos="1347480" algn="l"/>
        <a:tab pos="1796760" algn="l"/>
        <a:tab pos="2246040" algn="l"/>
        <a:tab pos="2695320" algn="l"/>
        <a:tab pos="3144600" algn="l"/>
        <a:tab pos="3593880" algn="l"/>
        <a:tab pos="4043159" algn="l"/>
        <a:tab pos="4492440" algn="l"/>
        <a:tab pos="4941719" algn="l"/>
        <a:tab pos="5391000" algn="l"/>
        <a:tab pos="5840280" algn="l"/>
        <a:tab pos="6289560" algn="l"/>
        <a:tab pos="6738840" algn="l"/>
        <a:tab pos="7188120" algn="l"/>
        <a:tab pos="7637400" algn="l"/>
        <a:tab pos="8086679" algn="l"/>
        <a:tab pos="8535960" algn="l"/>
        <a:tab pos="8985240" algn="l"/>
      </a:tabLst>
      <a:defRPr lang="de-DE" sz="1200" b="0" i="0" u="none" strike="noStrike" baseline="0">
        <a:ln>
          <a:noFill/>
        </a:ln>
        <a:solidFill>
          <a:srgbClr val="000000"/>
        </a:solidFill>
        <a:latin typeface="Times New Roman" pitchFamily="18"/>
        <a:cs typeface="Helvetic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.xml"/><Relationship Id="rId7" Type="http://schemas.openxmlformats.org/officeDocument/2006/relationships/image" Target="../media/image6.jpe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7.jpe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8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.xml"/><Relationship Id="rId7" Type="http://schemas.openxmlformats.org/officeDocument/2006/relationships/image" Target="../media/image5.jpg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4543A6-537F-4089-9A3E-E7BD17CFC5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518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C58F9BB-37A4-4F8E-ACE4-B023CD458C2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60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D1866-871B-43A1-AE2E-1D8799457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88" b="11906"/>
          <a:stretch/>
        </p:blipFill>
        <p:spPr>
          <a:xfrm>
            <a:off x="3413" y="330369"/>
            <a:ext cx="12188952" cy="6527631"/>
          </a:xfrm>
          <a:prstGeom prst="rect">
            <a:avLst/>
          </a:prstGeom>
        </p:spPr>
      </p:pic>
      <p:sp>
        <p:nvSpPr>
          <p:cNvPr id="11" name="Freihandform: Form 2">
            <a:extLst>
              <a:ext uri="{FF2B5EF4-FFF2-40B4-BE49-F238E27FC236}">
                <a16:creationId xmlns:a16="http://schemas.microsoft.com/office/drawing/2014/main" id="{59723EE7-2D9E-40C5-9DB4-01066F2C69FB}"/>
              </a:ext>
            </a:extLst>
          </p:cNvPr>
          <p:cNvSpPr/>
          <p:nvPr userDrawn="1"/>
        </p:nvSpPr>
        <p:spPr>
          <a:xfrm>
            <a:off x="0" y="-1"/>
            <a:ext cx="12193559" cy="2801073"/>
          </a:xfrm>
          <a:custGeom>
            <a:avLst>
              <a:gd name="f0" fmla="val 13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D7C712E-2F70-42A6-A52D-D9653144A8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255000" y="6461761"/>
            <a:ext cx="3597910" cy="20037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9" name="Picture 8" descr="A picture containing building&#10;&#10;Description automatically generated">
            <a:extLst>
              <a:ext uri="{FF2B5EF4-FFF2-40B4-BE49-F238E27FC236}">
                <a16:creationId xmlns:a16="http://schemas.microsoft.com/office/drawing/2014/main" id="{D95D9418-0F89-4432-A265-96ECB2157C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823" y="786066"/>
            <a:ext cx="1371942" cy="12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Text (Variante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04A1A60-F6CA-4327-B13E-F91E1552BE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2400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AE9E515-2F28-41DC-BFAE-E2DAEC28DE8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0130A2B9-13B3-435E-B671-552BAB16C0DB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ED91E6F-6487-4B37-8370-5E94CD53103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4000"/>
            <a:ext cx="12193588" cy="27407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FC0CC-9033-4D8A-A6BC-A002B24C0BD2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B9FC7D-7671-4359-868C-C18751149F4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7579E3-F175-4297-A6C3-5E9519499DE0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01C1388-D348-4EFE-BB0A-2538F0008C5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184C34E-E1B6-4430-AC8C-320A45C50A02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C5E628-AC25-45A9-BC32-6FB82C2DD70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03EF75-8E6F-492B-9C80-29C114C03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FCBD96-5C9A-4FCF-B7F5-23C75481F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CAE83F-C8C0-48C7-9BDF-8F066C3A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7E2913-91A6-47CD-96F6-AF713999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1946733"/>
            <a:ext cx="3705542" cy="769441"/>
          </a:xfr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de-DE" kern="0" dirty="0">
                <a:solidFill>
                  <a:schemeClr val="accent2"/>
                </a:solidFill>
                <a:ea typeface="+mn-ea"/>
              </a:defRPr>
            </a:lvl1pPr>
          </a:lstStyle>
          <a:p>
            <a:pPr lvl="0" defTabSz="914400" eaLnBrk="1" latinLnBrk="0"/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728D-E669-449B-AEB3-9AC3A288A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AC4F1E0-5DE6-4A2B-BD02-9129EACDDD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4409954"/>
            <a:ext cx="10261600" cy="1719384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</a:defRPr>
            </a:lvl1pPr>
            <a:lvl2pPr>
              <a:defRPr sz="1800" b="0">
                <a:solidFill>
                  <a:schemeClr val="accent2"/>
                </a:solidFill>
              </a:defRPr>
            </a:lvl2pPr>
            <a:lvl3pPr>
              <a:defRPr sz="1800" b="0">
                <a:solidFill>
                  <a:schemeClr val="accent2"/>
                </a:solidFill>
              </a:defRPr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202BDBF-E0F4-420D-A674-ED627E9B1DF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0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796E430-E199-42D1-B750-00CFE32E27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14128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72C0A64-6206-47F9-B774-144C1A5CFA2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02A2FC3-8F7D-4427-BDC0-9534A9C86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192" t="9775" r="9776"/>
          <a:stretch/>
        </p:blipFill>
        <p:spPr>
          <a:xfrm flipH="1">
            <a:off x="0" y="1223998"/>
            <a:ext cx="5400720" cy="5634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BF67F5-C9FB-4443-A3BF-5AD5D375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000" y="1946735"/>
            <a:ext cx="5413338" cy="78630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A2EC6-426A-4C23-8F5B-477952BFC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ABBD5B-16B2-4EE3-AEE1-1DEF4D800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6000" y="3033713"/>
            <a:ext cx="5413338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827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2BEA0F-D748-4945-B265-C1D001BBF3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49560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6D9E8A8-96EC-45DC-98B9-24C93A48DE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BFE3B-ABB1-4EA4-A211-413BCDDCD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4487" t="34330" r="14457" b="10465"/>
          <a:stretch/>
        </p:blipFill>
        <p:spPr>
          <a:xfrm>
            <a:off x="4611" y="0"/>
            <a:ext cx="1218897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3EF863-8B2B-47E2-B003-6FE342397862}"/>
              </a:ext>
            </a:extLst>
          </p:cNvPr>
          <p:cNvSpPr txBox="1">
            <a:spLocks/>
          </p:cNvSpPr>
          <p:nvPr userDrawn="1"/>
        </p:nvSpPr>
        <p:spPr>
          <a:xfrm>
            <a:off x="947738" y="3565463"/>
            <a:ext cx="102616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000" kern="0" dirty="0">
                <a:solidFill>
                  <a:schemeClr val="bg1"/>
                </a:solidFill>
              </a:rPr>
              <a:t>VIELEN DANK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970414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rbvariante - m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14BCCB-E2E0-4EE9-A123-ABB6E55B6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94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arbvariante -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3190AF5-C961-40FF-8EB4-96F563C5B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49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DE7B-1305-9E45-8FD7-BA216D48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D22D-165B-D548-8252-5EB088653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309" y="1825625"/>
            <a:ext cx="51822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E4C5F-18D9-7D49-8C4B-D4A191D38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004" y="1825625"/>
            <a:ext cx="51822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33BB6-C049-E146-956B-5F83C1E4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CEE8-F73E-C947-8208-5939CF90965A}" type="datetimeFigureOut">
              <a:rPr lang="en-DE" smtClean="0"/>
              <a:t>28.04.20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BBDFB-002A-3343-8D55-9CA08671B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60A29-E724-5F4B-88E2-0D379C6B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1BB1A-9DB0-AA4C-96B4-FAB688EDA40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760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(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BD0E80A-4A08-4CA9-A51F-C439E2C290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4309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D12DEDE-2F3C-4CD4-9A94-EF7BDD0260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B2F63660-DA86-4B29-BD7F-0791D0F2849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333333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4B7D1-B6DF-44B2-AF37-5E979F0B5FB7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E7E0BE-167C-4C7B-A2A1-F1339E406305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EB918E-A3FD-45E0-B11E-6CD826FDCB6F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4274AF-5F88-498F-B26C-8DE500443544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476013-EC7F-40C2-8985-4DC79CD60CDF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0B9D25-24B0-4271-B2A3-F27860ACE12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529AF9-83A7-4A29-B985-36839BE51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BE0219E-B19A-4B47-AD0E-325B2E1DB7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76657F-459E-4991-8FEB-7DF8E02B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51FC51-FDCD-41F5-8AF4-C9381B15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78A1E2-B266-4C5C-9038-BF140B63D9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E74EA9-174C-457F-9438-AACACFE9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tabLst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18" name="Picture 1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07C7A14-75ED-462A-8C29-78404B6D593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– Zwei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FC1FBC5-FA0E-4AA6-A1CC-83136BC436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66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BEF2925-1490-4BBB-95A6-386EAD1D2EB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Freihandform: Form 4">
            <a:extLst>
              <a:ext uri="{FF2B5EF4-FFF2-40B4-BE49-F238E27FC236}">
                <a16:creationId xmlns:a16="http://schemas.microsoft.com/office/drawing/2014/main" id="{ECBF5769-E800-4C5F-AEE0-ABFA36815E26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89F4BA-2D89-4650-AD36-7CF36C2E174B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65BF82-F093-4C2D-8D09-596318DC6138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5F3245-BC3A-484D-98AA-E342D96AD444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9AA07D-9E1B-4E07-9CFD-2B64E35DD36D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567DBE-FA7E-4482-B2B1-1386BEEB33E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DC5BCF-FEC4-43C6-86A9-99196B1F50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126266-41D0-47A5-9EA9-AC5B08527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F35310-9150-47D8-BE1A-82B5799F59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8B3652-095C-471A-A60B-C7BC05D6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008CF-8A94-4D00-A56B-0B2963AB29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Coding Akademie München GmbH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ECCE352-32A7-4BAA-9224-B1CF39950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4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7E0732-50F1-4773-9628-193EA0BBF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7738" y="5329856"/>
            <a:ext cx="10261600" cy="7994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748DDE-C0C0-4535-96AC-601746B0A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738" y="4543195"/>
            <a:ext cx="10261600" cy="410530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2500" cap="all" baseline="0">
                <a:solidFill>
                  <a:schemeClr val="bg2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17EF088-183B-478E-9448-D43BBC0A86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variante (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14BCCB-E2E0-4EE9-A123-ABB6E55B6A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330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97B4AD9-4DE7-46FC-A5D7-6F124040335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67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u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B23B5A8-D5FC-4407-A2A2-C3481861E3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1326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8FCC894-EC3C-4D43-8836-DDF70355D8B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Picture 10" descr="A person flying through the air on a snow covered mountain&#10;&#10;Description automatically generated">
            <a:extLst>
              <a:ext uri="{FF2B5EF4-FFF2-40B4-BE49-F238E27FC236}">
                <a16:creationId xmlns:a16="http://schemas.microsoft.com/office/drawing/2014/main" id="{5810151F-6DAF-4E76-BF6A-61CBC2BE4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22"/>
          <a:stretch/>
        </p:blipFill>
        <p:spPr>
          <a:xfrm>
            <a:off x="0" y="1224000"/>
            <a:ext cx="12193588" cy="5634000"/>
          </a:xfrm>
          <a:prstGeom prst="rect">
            <a:avLst/>
          </a:prstGeom>
        </p:spPr>
      </p:pic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691C14E-39AF-4132-8C91-12542F1EF30A}"/>
              </a:ext>
            </a:extLst>
          </p:cNvPr>
          <p:cNvSpPr/>
          <p:nvPr userDrawn="1"/>
        </p:nvSpPr>
        <p:spPr>
          <a:xfrm>
            <a:off x="0" y="0"/>
            <a:ext cx="12193559" cy="1224000"/>
          </a:xfrm>
          <a:custGeom>
            <a:avLst>
              <a:gd name="f0" fmla="val 28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37288-69B6-4DA0-BD7E-BD7A01D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848400"/>
            <a:ext cx="5782197" cy="385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0602B-2707-413D-BC93-3258944F8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672403B-842A-49C6-8BEB-4D6B518EBD9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1ACA0BD-5512-4562-97BF-68ECC8FD9F4D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03BB8C-41AF-4F2C-8E7B-2454DA7D49E3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CDE6DD-93E6-4C00-AF79-FD68949134B3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1EFFD12-5E8B-4A06-BF8C-ED119969A616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874F66-3BEA-4515-AB65-E271139BDA6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75179D-9B26-4C80-8052-97E1D0FB81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30ABBE-6CA5-41C3-B26A-28B3E7610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4B0BA7-9C00-43BF-A992-242B81C18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367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chtiger 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C1F08ED-317F-4C8E-8AC5-3645E7730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519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EA445690-D26D-440C-9D0E-F82F09C82C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59640" y="3033713"/>
            <a:ext cx="3779640" cy="917513"/>
          </a:xfrm>
          <a:solidFill>
            <a:schemeClr val="accent6"/>
          </a:solidFill>
        </p:spPr>
        <p:txBody>
          <a:bodyPr lIns="180000" tIns="180000" rIns="180000" bIns="180000">
            <a:spAutoFit/>
          </a:bodyPr>
          <a:lstStyle>
            <a:lvl1pPr marL="263525" indent="-263525">
              <a:buFont typeface="Symbol" panose="05050102010706020507" pitchFamily="18" charset="2"/>
              <a:buChar char="·"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1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6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rbvariante und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A78F2F31-45DA-4D1C-8AE7-0F558171EB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626380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482E814-A6FD-49BA-91D3-B4D306E6C57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ihandform: Form 4">
            <a:extLst>
              <a:ext uri="{FF2B5EF4-FFF2-40B4-BE49-F238E27FC236}">
                <a16:creationId xmlns:a16="http://schemas.microsoft.com/office/drawing/2014/main" id="{2259AF66-F934-4705-8A7D-E43035AD9C52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E8E1DC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D4B59-3EC5-4E5F-A4DB-BFA6968AC7A1}"/>
              </a:ext>
            </a:extLst>
          </p:cNvPr>
          <p:cNvGrpSpPr/>
          <p:nvPr userDrawn="1"/>
        </p:nvGrpSpPr>
        <p:grpSpPr>
          <a:xfrm>
            <a:off x="-105798" y="1166741"/>
            <a:ext cx="12465438" cy="5877208"/>
            <a:chOff x="-105798" y="1166741"/>
            <a:chExt cx="12465438" cy="5877208"/>
          </a:xfrm>
          <a:solidFill>
            <a:schemeClr val="bg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D14F64-9F1E-40B2-978E-B8A78804FD60}"/>
                </a:ext>
              </a:extLst>
            </p:cNvPr>
            <p:cNvSpPr/>
            <p:nvPr/>
          </p:nvSpPr>
          <p:spPr>
            <a:xfrm>
              <a:off x="11096724" y="5191609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5D8A4-502D-4DB9-8FB4-2C7B25F1C9B5}"/>
                </a:ext>
              </a:extLst>
            </p:cNvPr>
            <p:cNvSpPr/>
            <p:nvPr/>
          </p:nvSpPr>
          <p:spPr>
            <a:xfrm>
              <a:off x="4985600" y="602979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CB8F2C-4588-48BF-B7A8-4DAF56FBA0CC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-105798" y="6087052"/>
              <a:ext cx="5091398" cy="67768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AB27FD-858F-42A2-B632-F2322641207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>
              <a:off x="4985600" y="5258319"/>
              <a:ext cx="6184336" cy="82873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7EB2BE-5AD5-4DA8-B914-2997651CA88C}"/>
                </a:ext>
              </a:extLst>
            </p:cNvPr>
            <p:cNvCxnSpPr>
              <a:cxnSpLocks/>
            </p:cNvCxnSpPr>
            <p:nvPr/>
          </p:nvCxnSpPr>
          <p:spPr>
            <a:xfrm>
              <a:off x="11153984" y="524886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A2E591-9A1D-4746-8562-7936560B2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9936" y="1166741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F3718-7CC4-47F1-B043-91C3F16D1F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55" y="6075583"/>
              <a:ext cx="1076732" cy="968366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1848609-C511-4866-BE4F-81851EE90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9546" y="5257112"/>
              <a:ext cx="4324438" cy="176826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5149056" cy="30956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7AC7325-61E4-4525-94CC-1AA9B6966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9279" y="3037872"/>
            <a:ext cx="3240000" cy="723900"/>
          </a:xfrm>
          <a:solidFill>
            <a:schemeClr val="accent6"/>
          </a:solidFill>
        </p:spPr>
        <p:txBody>
          <a:bodyPr lIns="180000" tIns="180000" rIns="180000" bIns="180000" anchor="ctr"/>
          <a:lstStyle>
            <a:lvl1pPr marL="0" indent="0" algn="ctr">
              <a:buFont typeface="Symbol" panose="05050102010706020507" pitchFamily="18" charset="2"/>
              <a:buNone/>
              <a:tabLst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b="0" cap="all" baseline="0">
                <a:solidFill>
                  <a:schemeClr val="tx1"/>
                </a:solidFill>
              </a:defRPr>
            </a:lvl1pPr>
            <a:lvl2pPr marL="0" indent="0">
              <a:buFont typeface="Symbol" panose="05050102010706020507" pitchFamily="18" charset="2"/>
              <a:buNone/>
              <a:defRPr b="1"/>
            </a:lvl2pPr>
            <a:lvl3pPr marL="357188" indent="-179388">
              <a:buFont typeface="Symbol" panose="05050102010706020507" pitchFamily="18" charset="2"/>
              <a:buChar char="·"/>
              <a:defRPr b="1"/>
            </a:lvl3pPr>
            <a:lvl4pPr marL="536575" indent="-179388">
              <a:buFont typeface="Symbol" panose="05050102010706020507" pitchFamily="18" charset="2"/>
              <a:buChar char="·"/>
              <a:defRPr b="1"/>
            </a:lvl4pPr>
            <a:lvl5pPr marL="714375" indent="-179388">
              <a:buFont typeface="Symbol" panose="05050102010706020507" pitchFamily="18" charset="2"/>
              <a:buChar char="·"/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7" name="Picture 2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E65CBDFF-84C3-4684-A50D-76C6683593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E87AE4-D3DA-4B94-B821-B1DA0E7514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591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70E5995-725E-46B2-BEFB-11F2FE918D2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accent2"/>
                </a:solidFill>
              </a:defRPr>
            </a:lvl1pPr>
            <a:lvl2pPr marL="0" indent="0">
              <a:spcAft>
                <a:spcPts val="0"/>
              </a:spcAft>
              <a:buNone/>
              <a:defRPr b="1">
                <a:solidFill>
                  <a:srgbClr val="85850C"/>
                </a:solidFill>
              </a:defRPr>
            </a:lvl2pPr>
            <a:lvl3pPr marL="0" indent="0">
              <a:spcAft>
                <a:spcPts val="0"/>
              </a:spcAft>
              <a:buNone/>
              <a:defRPr b="1">
                <a:solidFill>
                  <a:srgbClr val="010180"/>
                </a:solidFill>
              </a:defRPr>
            </a:lvl3pPr>
            <a:lvl4pPr marL="0" indent="0">
              <a:spcAft>
                <a:spcPts val="0"/>
              </a:spcAft>
              <a:buNone/>
              <a:defRPr b="1">
                <a:solidFill>
                  <a:srgbClr val="1D8748"/>
                </a:solidFill>
              </a:defRPr>
            </a:lvl4pPr>
            <a:lvl5pPr marL="0" indent="0">
              <a:spcAft>
                <a:spcPts val="0"/>
              </a:spcAft>
              <a:buNone/>
              <a:defRPr b="1">
                <a:solidFill>
                  <a:srgbClr val="660E7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18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 heller Farb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3190AF5-C961-40FF-8EB4-96F563C5BE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983611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B6C2CC-4A7A-4C4A-8528-B06D11CB5E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00" b="0" i="0" baseline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Freihandform: Form 4">
            <a:extLst>
              <a:ext uri="{FF2B5EF4-FFF2-40B4-BE49-F238E27FC236}">
                <a16:creationId xmlns:a16="http://schemas.microsoft.com/office/drawing/2014/main" id="{1FFA70C8-BDD8-4F96-BB91-D62CB6489419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F7F5F1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5356C-D8D2-4B4C-8C10-C5DAE4277BB8}"/>
              </a:ext>
            </a:extLst>
          </p:cNvPr>
          <p:cNvGrpSpPr/>
          <p:nvPr userDrawn="1"/>
        </p:nvGrpSpPr>
        <p:grpSpPr>
          <a:xfrm>
            <a:off x="-310915" y="692467"/>
            <a:ext cx="4701499" cy="7389994"/>
            <a:chOff x="-310915" y="692467"/>
            <a:chExt cx="4701499" cy="7389994"/>
          </a:xfrm>
          <a:solidFill>
            <a:schemeClr val="bg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B6C6F-FD14-4AF5-8AF1-B567B864897B}"/>
                </a:ext>
              </a:extLst>
            </p:cNvPr>
            <p:cNvSpPr/>
            <p:nvPr/>
          </p:nvSpPr>
          <p:spPr>
            <a:xfrm rot="16200000" flipV="1">
              <a:off x="251197" y="1840864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CFBA0F-8272-4470-9F99-8A1B309C6BF7}"/>
                </a:ext>
              </a:extLst>
            </p:cNvPr>
            <p:cNvSpPr/>
            <p:nvPr/>
          </p:nvSpPr>
          <p:spPr>
            <a:xfrm rot="16200000" flipV="1">
              <a:off x="569712" y="4051850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0D158A-F271-48D6-9CA0-F2C098B8ED72}"/>
                </a:ext>
              </a:extLst>
            </p:cNvPr>
            <p:cNvCxnSpPr>
              <a:cxnSpLocks/>
            </p:cNvCxnSpPr>
            <p:nvPr/>
          </p:nvCxnSpPr>
          <p:spPr>
            <a:xfrm>
              <a:off x="300213" y="1898123"/>
              <a:ext cx="904695" cy="618433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C215C-B987-401B-8744-8380D56694E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-590778" y="998888"/>
              <a:ext cx="1205656" cy="592814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68BD5F-CEB8-4E9A-BC4C-57C77B94D7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43686" y="-664727"/>
              <a:ext cx="1029933" cy="4063862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DC2362-E7FA-4821-BFD9-65D60ED6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10915" y="4060342"/>
              <a:ext cx="968366" cy="1192937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8D35AD-0DD7-4201-9712-1F19EDE77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8823" y="1898123"/>
              <a:ext cx="424715" cy="207037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194804-CEF4-4035-B33E-4EF8E421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54532-92BF-41E0-A70B-068FF8F3C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E96D4-1518-41AA-84C0-9F0CCB9BA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3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7F739B9-9923-4D66-8BF6-65169106C0B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713C047-2ADE-439A-83F7-6E448A43048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5856628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think-cell Slide" r:id="rId19" imgW="384" imgH="385" progId="TCLayout.ActiveDocument.1">
                  <p:embed/>
                </p:oleObj>
              </mc:Choice>
              <mc:Fallback>
                <p:oleObj name="think-cell Slide" r:id="rId19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ihandform: Form 4">
            <a:extLst>
              <a:ext uri="{FF2B5EF4-FFF2-40B4-BE49-F238E27FC236}">
                <a16:creationId xmlns:a16="http://schemas.microsoft.com/office/drawing/2014/main" id="{4A3589D5-607C-4D6E-8248-115FA608F14C}"/>
              </a:ext>
            </a:extLst>
          </p:cNvPr>
          <p:cNvSpPr/>
          <p:nvPr userDrawn="1"/>
        </p:nvSpPr>
        <p:spPr>
          <a:xfrm>
            <a:off x="0" y="1224000"/>
            <a:ext cx="12193559" cy="5634000"/>
          </a:xfrm>
          <a:prstGeom prst="rect">
            <a:avLst/>
          </a:prstGeom>
          <a:solidFill>
            <a:srgbClr val="D3C9CB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de-DE" sz="1800" b="0" i="0" u="none" strike="noStrike" baseline="0">
              <a:ln>
                <a:noFill/>
              </a:ln>
              <a:solidFill>
                <a:srgbClr val="5F4D5C"/>
              </a:solidFill>
              <a:latin typeface="Arial" pitchFamily="18"/>
              <a:ea typeface="Arial" pitchFamily="18"/>
              <a:cs typeface="Arial" pitchFamily="1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B986D7-3B08-4425-AB92-40445ED3FF1A}"/>
              </a:ext>
            </a:extLst>
          </p:cNvPr>
          <p:cNvGrpSpPr/>
          <p:nvPr userDrawn="1"/>
        </p:nvGrpSpPr>
        <p:grpSpPr>
          <a:xfrm>
            <a:off x="2278857" y="654309"/>
            <a:ext cx="10332346" cy="5475411"/>
            <a:chOff x="2278857" y="654309"/>
            <a:chExt cx="10332346" cy="5475411"/>
          </a:xfrm>
          <a:solidFill>
            <a:schemeClr val="bg1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0329B1-9ABB-4491-A67B-61E401889D2A}"/>
                </a:ext>
              </a:extLst>
            </p:cNvPr>
            <p:cNvSpPr/>
            <p:nvPr/>
          </p:nvSpPr>
          <p:spPr>
            <a:xfrm rot="10800000" flipH="1">
              <a:off x="10370362" y="2840217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FE0E4A-96B5-412C-ACCF-E2A26233BC1C}"/>
                </a:ext>
              </a:extLst>
            </p:cNvPr>
            <p:cNvSpPr/>
            <p:nvPr/>
          </p:nvSpPr>
          <p:spPr>
            <a:xfrm rot="10800000" flipH="1">
              <a:off x="7066731" y="2037462"/>
              <a:ext cx="114519" cy="114519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07D29-5605-4A8A-A03F-19CE51E885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8857" y="919541"/>
              <a:ext cx="10332346" cy="2508723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61FE35-FD8C-44EB-9E8B-4B43BBCEE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7836" y="654309"/>
              <a:ext cx="1857530" cy="1432701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9E606D-54C3-4A25-9380-E17BBDA47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3574" y="2915742"/>
              <a:ext cx="1856895" cy="3213978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65DD6B-71A9-44A2-B33F-074E2EFD68B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421074" y="919541"/>
              <a:ext cx="824776" cy="1975455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636007-9D40-4683-954B-F928064390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7738" y="1946734"/>
            <a:ext cx="102616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AB751-5A0A-46E8-B811-8002F3A33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7738" y="3045240"/>
            <a:ext cx="10261600" cy="3084480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C516D3-833B-4B45-ADCD-38B4401B723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255000" y="6516880"/>
            <a:ext cx="3597910" cy="1145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spAutoFit/>
          </a:bodyPr>
          <a:lstStyle>
            <a:lvl1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800" b="0" i="0" u="none" strike="noStrike" baseline="0">
                <a:solidFill>
                  <a:schemeClr val="tx1"/>
                </a:solidFill>
                <a:latin typeface="Arial" pitchFamily="18"/>
                <a:ea typeface="Arial" pitchFamily="18"/>
                <a:cs typeface="Arial" pitchFamily="18"/>
              </a:defRPr>
            </a:lvl1pPr>
          </a:lstStyle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6" name="Picture 1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B3B9930A-FBD6-4CB1-A2B6-788A2E5D998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925" y="197373"/>
            <a:ext cx="935738" cy="8382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</p:sldLayoutIdLst>
  <p:hf sldNum="0" hdr="0" dt="0"/>
  <p:txStyles>
    <p:titleStyle>
      <a:lvl1pPr marL="0" marR="0" indent="0" algn="l" rtl="0" hangingPunct="0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448919" algn="l"/>
          <a:tab pos="898199" algn="l"/>
          <a:tab pos="1347480" algn="l"/>
          <a:tab pos="1796760" algn="l"/>
          <a:tab pos="2246040" algn="l"/>
          <a:tab pos="2695320" algn="l"/>
          <a:tab pos="3144600" algn="l"/>
          <a:tab pos="3593880" algn="l"/>
          <a:tab pos="4043159" algn="l"/>
          <a:tab pos="4492440" algn="l"/>
          <a:tab pos="4941719" algn="l"/>
          <a:tab pos="5391000" algn="l"/>
          <a:tab pos="5840280" algn="l"/>
          <a:tab pos="6289560" algn="l"/>
          <a:tab pos="6738840" algn="l"/>
          <a:tab pos="7188120" algn="l"/>
          <a:tab pos="7637400" algn="l"/>
          <a:tab pos="8086679" algn="l"/>
          <a:tab pos="8535960" algn="l"/>
          <a:tab pos="8985240" algn="l"/>
        </a:tabLst>
        <a:defRPr lang="de-DE" sz="2500" b="0" i="0" u="none" strike="noStrike" cap="all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</p:titleStyle>
    <p:bodyStyle>
      <a:lvl1pPr marL="0" marR="0" indent="0" algn="l" defTabSz="720725" rtl="0" hangingPunct="0">
        <a:lnSpc>
          <a:spcPct val="100000"/>
        </a:lnSpc>
        <a:spcBef>
          <a:spcPts val="0"/>
        </a:spcBef>
        <a:spcAft>
          <a:spcPts val="1287"/>
        </a:spcAft>
        <a:tabLst/>
        <a:defRPr lang="de-DE" sz="1800" b="0" i="0" u="none" strike="noStrike" baseline="0">
          <a:ln>
            <a:noFill/>
          </a:ln>
          <a:solidFill>
            <a:schemeClr val="accent2"/>
          </a:solidFill>
          <a:latin typeface="Arial" pitchFamily="18"/>
          <a:cs typeface="Arial" pitchFamily="18"/>
        </a:defRPr>
      </a:lvl1pPr>
      <a:lvl2pPr marL="1793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2pPr>
      <a:lvl3pPr marL="35718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365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4375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1287"/>
        </a:spcAft>
        <a:buFont typeface="Symbol" panose="05050102010706020507" pitchFamily="18" charset="2"/>
        <a:buChar char="·"/>
        <a:defRPr sz="1800" b="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 userDrawn="1">
          <p15:clr>
            <a:srgbClr val="A4A3A4"/>
          </p15:clr>
        </p15:guide>
        <p15:guide id="2" orient="horz" pos="1911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6" orient="horz" pos="12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hyperlink" Target="http://xmlns.jcp.org/xml/ns/persistence" TargetMode="External"/><Relationship Id="rId2" Type="http://schemas.openxmlformats.org/officeDocument/2006/relationships/tags" Target="../tags/tag60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14.jpg"/><Relationship Id="rId2" Type="http://schemas.openxmlformats.org/officeDocument/2006/relationships/tags" Target="../tags/tag66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15.jpg"/><Relationship Id="rId2" Type="http://schemas.openxmlformats.org/officeDocument/2006/relationships/tags" Target="../tags/tag68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16.jpg"/><Relationship Id="rId2" Type="http://schemas.openxmlformats.org/officeDocument/2006/relationships/tags" Target="../tags/tag70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17.jpg"/><Relationship Id="rId2" Type="http://schemas.openxmlformats.org/officeDocument/2006/relationships/tags" Target="../tags/tag7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18.jpg"/><Relationship Id="rId2" Type="http://schemas.openxmlformats.org/officeDocument/2006/relationships/tags" Target="../tags/tag76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14.jpg"/><Relationship Id="rId2" Type="http://schemas.openxmlformats.org/officeDocument/2006/relationships/tags" Target="../tags/tag8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15.jpg"/><Relationship Id="rId2" Type="http://schemas.openxmlformats.org/officeDocument/2006/relationships/tags" Target="../tags/tag86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9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16.jpg"/><Relationship Id="rId2" Type="http://schemas.openxmlformats.org/officeDocument/2006/relationships/tags" Target="../tags/tag88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19.jpeg"/><Relationship Id="rId2" Type="http://schemas.openxmlformats.org/officeDocument/2006/relationships/tags" Target="../tags/tag90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20.jpeg"/><Relationship Id="rId2" Type="http://schemas.openxmlformats.org/officeDocument/2006/relationships/tags" Target="../tags/tag9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20.jpeg"/><Relationship Id="rId2" Type="http://schemas.openxmlformats.org/officeDocument/2006/relationships/tags" Target="../tags/tag94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21.jpeg"/><Relationship Id="rId2" Type="http://schemas.openxmlformats.org/officeDocument/2006/relationships/tags" Target="../tags/tag96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22.png"/><Relationship Id="rId2" Type="http://schemas.openxmlformats.org/officeDocument/2006/relationships/tags" Target="../tags/tag98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23.jpeg"/><Relationship Id="rId2" Type="http://schemas.openxmlformats.org/officeDocument/2006/relationships/tags" Target="../tags/tag10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23.jpeg"/><Relationship Id="rId2" Type="http://schemas.openxmlformats.org/officeDocument/2006/relationships/tags" Target="../tags/tag10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7" Type="http://schemas.openxmlformats.org/officeDocument/2006/relationships/image" Target="../media/image23.jpeg"/><Relationship Id="rId2" Type="http://schemas.openxmlformats.org/officeDocument/2006/relationships/tags" Target="../tags/tag106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0.jp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image" Target="../media/image9.jpeg"/><Relationship Id="rId2" Type="http://schemas.openxmlformats.org/officeDocument/2006/relationships/tags" Target="../tags/tag116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7" Type="http://schemas.openxmlformats.org/officeDocument/2006/relationships/image" Target="../media/image24.jpeg"/><Relationship Id="rId2" Type="http://schemas.openxmlformats.org/officeDocument/2006/relationships/tags" Target="../tags/tag118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24.jpeg"/><Relationship Id="rId2" Type="http://schemas.openxmlformats.org/officeDocument/2006/relationships/tags" Target="../tags/tag120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7" Type="http://schemas.openxmlformats.org/officeDocument/2006/relationships/image" Target="../media/image20.jpeg"/><Relationship Id="rId2" Type="http://schemas.openxmlformats.org/officeDocument/2006/relationships/tags" Target="../tags/tag12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7" Type="http://schemas.openxmlformats.org/officeDocument/2006/relationships/image" Target="../media/image21.jpeg"/><Relationship Id="rId2" Type="http://schemas.openxmlformats.org/officeDocument/2006/relationships/tags" Target="../tags/tag124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image" Target="../media/image9.jpeg"/><Relationship Id="rId2" Type="http://schemas.openxmlformats.org/officeDocument/2006/relationships/tags" Target="../tags/tag126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24.jpeg"/><Relationship Id="rId2" Type="http://schemas.openxmlformats.org/officeDocument/2006/relationships/tags" Target="../tags/tag128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20.jpeg"/><Relationship Id="rId2" Type="http://schemas.openxmlformats.org/officeDocument/2006/relationships/tags" Target="../tags/tag130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21.jpeg"/><Relationship Id="rId2" Type="http://schemas.openxmlformats.org/officeDocument/2006/relationships/tags" Target="../tags/tag13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7" Type="http://schemas.openxmlformats.org/officeDocument/2006/relationships/image" Target="../media/image9.jpeg"/><Relationship Id="rId2" Type="http://schemas.openxmlformats.org/officeDocument/2006/relationships/tags" Target="../tags/tag13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7" Type="http://schemas.openxmlformats.org/officeDocument/2006/relationships/image" Target="../media/image24.jpeg"/><Relationship Id="rId2" Type="http://schemas.openxmlformats.org/officeDocument/2006/relationships/tags" Target="../tags/tag136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20.jpeg"/><Relationship Id="rId2" Type="http://schemas.openxmlformats.org/officeDocument/2006/relationships/tags" Target="../tags/tag138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21.jpeg"/><Relationship Id="rId2" Type="http://schemas.openxmlformats.org/officeDocument/2006/relationships/tags" Target="../tags/tag140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image" Target="../media/image9.jpeg"/><Relationship Id="rId2" Type="http://schemas.openxmlformats.org/officeDocument/2006/relationships/tags" Target="../tags/tag14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image" Target="../media/image25.jpg"/><Relationship Id="rId2" Type="http://schemas.openxmlformats.org/officeDocument/2006/relationships/tags" Target="../tags/tag144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7" Type="http://schemas.openxmlformats.org/officeDocument/2006/relationships/image" Target="../media/image9.jpeg"/><Relationship Id="rId2" Type="http://schemas.openxmlformats.org/officeDocument/2006/relationships/tags" Target="../tags/tag146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7" Type="http://schemas.openxmlformats.org/officeDocument/2006/relationships/image" Target="../media/image20.jpeg"/><Relationship Id="rId2" Type="http://schemas.openxmlformats.org/officeDocument/2006/relationships/tags" Target="../tags/tag148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7" Type="http://schemas.openxmlformats.org/officeDocument/2006/relationships/image" Target="../media/image21.jpeg"/><Relationship Id="rId2" Type="http://schemas.openxmlformats.org/officeDocument/2006/relationships/tags" Target="../tags/tag150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9.jpeg"/><Relationship Id="rId2" Type="http://schemas.openxmlformats.org/officeDocument/2006/relationships/tags" Target="../tags/tag154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cyrus30s670419356.wikidot.com/" TargetMode="External"/><Relationship Id="rId3" Type="http://schemas.openxmlformats.org/officeDocument/2006/relationships/tags" Target="../tags/tag159.xml"/><Relationship Id="rId7" Type="http://schemas.openxmlformats.org/officeDocument/2006/relationships/image" Target="../media/image26.jpg"/><Relationship Id="rId2" Type="http://schemas.openxmlformats.org/officeDocument/2006/relationships/tags" Target="../tags/tag158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7" Type="http://schemas.openxmlformats.org/officeDocument/2006/relationships/image" Target="../media/image9.jpeg"/><Relationship Id="rId2" Type="http://schemas.openxmlformats.org/officeDocument/2006/relationships/tags" Target="../tags/tag182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185.xml"/><Relationship Id="rId7" Type="http://schemas.openxmlformats.org/officeDocument/2006/relationships/image" Target="../media/image9.jpeg"/><Relationship Id="rId2" Type="http://schemas.openxmlformats.org/officeDocument/2006/relationships/tags" Target="../tags/tag184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tags" Target="../tags/tag45.xml"/><Relationship Id="rId7" Type="http://schemas.openxmlformats.org/officeDocument/2006/relationships/image" Target="../media/image11.jpeg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7" Type="http://schemas.openxmlformats.org/officeDocument/2006/relationships/image" Target="../media/image20.jpeg"/><Relationship Id="rId2" Type="http://schemas.openxmlformats.org/officeDocument/2006/relationships/tags" Target="../tags/tag190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7" Type="http://schemas.openxmlformats.org/officeDocument/2006/relationships/image" Target="../media/image21.jpeg"/><Relationship Id="rId2" Type="http://schemas.openxmlformats.org/officeDocument/2006/relationships/tags" Target="../tags/tag19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QLite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7" Type="http://schemas.openxmlformats.org/officeDocument/2006/relationships/image" Target="../media/image32.jpeg"/><Relationship Id="rId2" Type="http://schemas.openxmlformats.org/officeDocument/2006/relationships/tags" Target="../tags/tag194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7" Type="http://schemas.openxmlformats.org/officeDocument/2006/relationships/image" Target="../media/image33.jpeg"/><Relationship Id="rId2" Type="http://schemas.openxmlformats.org/officeDocument/2006/relationships/tags" Target="../tags/tag196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3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7" Type="http://schemas.openxmlformats.org/officeDocument/2006/relationships/image" Target="../media/image34.emf"/><Relationship Id="rId2" Type="http://schemas.openxmlformats.org/officeDocument/2006/relationships/tags" Target="../tags/tag204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6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3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BB2715C-9E55-432B-AF90-F40C2FEA9AE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1925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2" name="think-cell Slide" r:id="rId4" imgW="384" imgH="385" progId="TCLayout.ActiveDocument.1">
                  <p:embed/>
                </p:oleObj>
              </mc:Choice>
              <mc:Fallback>
                <p:oleObj name="think-cell Slid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0B485-D55C-4927-B473-E59B53408D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81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531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Entity erzeugen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-GB" sz="2400" dirty="0">
                <a:latin typeface="Helvetica" pitchFamily="2" charset="0"/>
              </a:rPr>
              <a:t> Customer {</a:t>
            </a:r>
          </a:p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	@Id</a:t>
            </a:r>
          </a:p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	@</a:t>
            </a:r>
            <a:r>
              <a:rPr lang="en-GB" sz="2400" dirty="0" err="1">
                <a:solidFill>
                  <a:srgbClr val="646464"/>
                </a:solidFill>
                <a:latin typeface="Helvetica" pitchFamily="2" charset="0"/>
              </a:rPr>
              <a:t>GeneratedValue</a:t>
            </a:r>
            <a:r>
              <a:rPr lang="en-GB" sz="2400" dirty="0">
                <a:latin typeface="Helvetica" pitchFamily="2" charset="0"/>
              </a:rPr>
              <a:t>(strategy = </a:t>
            </a:r>
            <a:r>
              <a:rPr lang="en-GB" sz="2400" dirty="0" err="1">
                <a:latin typeface="Helvetica" pitchFamily="2" charset="0"/>
              </a:rPr>
              <a:t>GenerationType.</a:t>
            </a:r>
            <a:r>
              <a:rPr lang="en-GB" sz="2400" i="1" dirty="0" err="1">
                <a:solidFill>
                  <a:srgbClr val="0000C0"/>
                </a:solidFill>
                <a:latin typeface="Helvetica" pitchFamily="2" charset="0"/>
              </a:rPr>
              <a:t>AUTO</a:t>
            </a:r>
            <a:r>
              <a:rPr lang="en-GB" sz="2400" dirty="0">
                <a:latin typeface="Helvetica" pitchFamily="2" charset="0"/>
              </a:rPr>
              <a:t>)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Long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id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String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name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LocalDate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latin typeface="Helvetica" pitchFamily="2" charset="0"/>
              </a:rPr>
              <a:t>createdDate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sz="2400" dirty="0" err="1">
                <a:solidFill>
                  <a:srgbClr val="7F0055"/>
                </a:solidFill>
                <a:latin typeface="Helvetica" pitchFamily="2" charset="0"/>
              </a:rPr>
              <a:t>boolean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active</a:t>
            </a:r>
            <a:r>
              <a:rPr lang="en-GB" sz="2400" dirty="0">
                <a:solidFill>
                  <a:srgbClr val="000000"/>
                </a:solidFill>
                <a:latin typeface="Helvetica" pitchFamily="2" charset="0"/>
              </a:rPr>
              <a:t>; </a:t>
            </a:r>
          </a:p>
          <a:p>
            <a:endParaRPr lang="en-GB" sz="2400" i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GB" sz="2400" i="1" dirty="0">
                <a:solidFill>
                  <a:srgbClr val="000000"/>
                </a:solidFill>
                <a:latin typeface="Helvetica" pitchFamily="2" charset="0"/>
              </a:rPr>
              <a:t>	+ Setter and </a:t>
            </a:r>
            <a:r>
              <a:rPr lang="en-GB" sz="2400" i="1" dirty="0" err="1">
                <a:solidFill>
                  <a:srgbClr val="000000"/>
                </a:solidFill>
                <a:latin typeface="Helvetica" pitchFamily="2" charset="0"/>
              </a:rPr>
              <a:t>Getterns</a:t>
            </a:r>
            <a:endParaRPr lang="en-GB" sz="2400" i="1" dirty="0">
              <a:solidFill>
                <a:srgbClr val="7F0055"/>
              </a:solidFill>
              <a:latin typeface="Helvetica" pitchFamily="2" charset="0"/>
            </a:endParaRPr>
          </a:p>
          <a:p>
            <a:r>
              <a:rPr lang="en-GB" sz="2400" dirty="0">
                <a:latin typeface="Helvetica" pitchFamily="2" charset="0"/>
              </a:rPr>
              <a:t>}</a:t>
            </a:r>
          </a:p>
          <a:p>
            <a:pPr lvl="0"/>
            <a:endParaRPr lang="de-DE" b="1" dirty="0">
              <a:solidFill>
                <a:srgbClr val="0101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02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Entity erzeugen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F5AA-F47B-4768-9C65-B6E54D1C1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@Entity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-GB" sz="2400" dirty="0">
                <a:latin typeface="Helvetica" pitchFamily="2" charset="0"/>
              </a:rPr>
              <a:t> Vehicle {</a:t>
            </a:r>
          </a:p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	@Id</a:t>
            </a:r>
          </a:p>
          <a:p>
            <a:r>
              <a:rPr lang="en-GB" sz="2400" dirty="0">
                <a:solidFill>
                  <a:srgbClr val="646464"/>
                </a:solidFill>
                <a:latin typeface="Helvetica" pitchFamily="2" charset="0"/>
              </a:rPr>
              <a:t>	@</a:t>
            </a:r>
            <a:r>
              <a:rPr lang="en-GB" sz="2400" dirty="0" err="1">
                <a:solidFill>
                  <a:srgbClr val="646464"/>
                </a:solidFill>
                <a:latin typeface="Helvetica" pitchFamily="2" charset="0"/>
              </a:rPr>
              <a:t>GeneratedValue</a:t>
            </a:r>
            <a:r>
              <a:rPr lang="en-GB" sz="2400" dirty="0">
                <a:latin typeface="Helvetica" pitchFamily="2" charset="0"/>
              </a:rPr>
              <a:t>(strategy = </a:t>
            </a:r>
            <a:r>
              <a:rPr lang="en-GB" sz="2400" dirty="0" err="1">
                <a:latin typeface="Helvetica" pitchFamily="2" charset="0"/>
              </a:rPr>
              <a:t>GenerationType.</a:t>
            </a:r>
            <a:r>
              <a:rPr lang="en-GB" sz="2400" i="1" dirty="0" err="1">
                <a:solidFill>
                  <a:srgbClr val="0000C0"/>
                </a:solidFill>
                <a:latin typeface="Helvetica" pitchFamily="2" charset="0"/>
              </a:rPr>
              <a:t>AUTO</a:t>
            </a:r>
            <a:r>
              <a:rPr lang="en-GB" sz="2400" dirty="0">
                <a:latin typeface="Helvetica" pitchFamily="2" charset="0"/>
              </a:rPr>
              <a:t>)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Long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id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String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identifier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Color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latin typeface="Helvetica" pitchFamily="2" charset="0"/>
              </a:rPr>
              <a:t>color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solidFill>
                  <a:srgbClr val="7F0055"/>
                </a:solidFill>
                <a:latin typeface="Helvetica" pitchFamily="2" charset="0"/>
              </a:rPr>
              <a:t>	private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latin typeface="Helvetica" pitchFamily="2" charset="0"/>
              </a:rPr>
              <a:t>EngingeType</a:t>
            </a:r>
            <a:r>
              <a:rPr lang="en-GB" sz="2400" dirty="0">
                <a:latin typeface="Helvetica" pitchFamily="2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latin typeface="Helvetica" pitchFamily="2" charset="0"/>
              </a:rPr>
              <a:t>engineType</a:t>
            </a:r>
            <a:r>
              <a:rPr lang="en-GB" sz="2400" dirty="0">
                <a:latin typeface="Helvetica" pitchFamily="2" charset="0"/>
              </a:rPr>
              <a:t>;</a:t>
            </a:r>
          </a:p>
          <a:p>
            <a:r>
              <a:rPr lang="en-GB" sz="2400" dirty="0">
                <a:latin typeface="Helvetica" pitchFamily="2" charset="0"/>
              </a:rPr>
              <a:t>}</a:t>
            </a:r>
          </a:p>
          <a:p>
            <a:pPr lvl="0"/>
            <a:endParaRPr lang="de-DE" b="1" dirty="0">
              <a:solidFill>
                <a:srgbClr val="0101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5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ED6259-1DD0-4A43-B664-CF9B69B9A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Wichtige JPL Annotationen I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79349A-A43A-EF4D-9402-7854BEFA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76586"/>
              </p:ext>
            </p:extLst>
          </p:nvPr>
        </p:nvGraphicFramePr>
        <p:xfrm>
          <a:off x="1090154" y="2940807"/>
          <a:ext cx="984108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1228">
                  <a:extLst>
                    <a:ext uri="{9D8B030D-6E8A-4147-A177-3AD203B41FA5}">
                      <a16:colId xmlns:a16="http://schemas.microsoft.com/office/drawing/2014/main" val="2712611739"/>
                    </a:ext>
                  </a:extLst>
                </a:gridCol>
                <a:gridCol w="6109854">
                  <a:extLst>
                    <a:ext uri="{9D8B030D-6E8A-4147-A177-3AD203B41FA5}">
                      <a16:colId xmlns:a16="http://schemas.microsoft.com/office/drawing/2014/main" val="2532432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Mappt eine Klasse auf eine Datenbank Tabelle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@Table(name = “tablename”)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Definiert einen Table Name (Standard: Klassename)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@Column(name = spaltenname)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Definiert einen Spaltennamen (Standard: Instanzvariable)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@MappedSuperclass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Annotiert die Superklasse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@Enumerated(EnumType.String)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Enumeration werden als String in Datenbank gespeichert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@Tranient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Variable wird nicht gespeichert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@PrePersist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Lifecycle Callback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2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6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ED6259-1DD0-4A43-B664-CF9B69B9A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Wichtige JPL Annotationen II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79349A-A43A-EF4D-9402-7854BEFA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159883"/>
              </p:ext>
            </p:extLst>
          </p:nvPr>
        </p:nvGraphicFramePr>
        <p:xfrm>
          <a:off x="1090154" y="2940807"/>
          <a:ext cx="1091987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51">
                  <a:extLst>
                    <a:ext uri="{9D8B030D-6E8A-4147-A177-3AD203B41FA5}">
                      <a16:colId xmlns:a16="http://schemas.microsoft.com/office/drawing/2014/main" val="2712611739"/>
                    </a:ext>
                  </a:extLst>
                </a:gridCol>
                <a:gridCol w="6779625">
                  <a:extLst>
                    <a:ext uri="{9D8B030D-6E8A-4147-A177-3AD203B41FA5}">
                      <a16:colId xmlns:a16="http://schemas.microsoft.com/office/drawing/2014/main" val="2532432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@OneToONe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1-1 Beziehung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@OneToMany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1-N Beziehung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@ManyToOne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N-1 Beziehung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@ManyToMany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N-M Beziehung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@cascade(CascadeType.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ALL, PERSIST, REMOVE,…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@mappedBy(“otherKlass_refer”)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Welche Klasse verwaltet die Beziehung? (Fremdschlüssel)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EAGER | LAZY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@JointColumn (name = “schluessel”)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Fremdschlüssel Spaltenname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2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651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(DAO in </a:t>
            </a:r>
            <a:r>
              <a:rPr lang="de-DE" dirty="0" err="1"/>
              <a:t>java</a:t>
            </a:r>
            <a:r>
              <a:rPr lang="de-DE" dirty="0"/>
              <a:t> se)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B4E5BF8-74FF-514D-8983-263D9C64D21C}"/>
              </a:ext>
            </a:extLst>
          </p:cNvPr>
          <p:cNvSpPr/>
          <p:nvPr/>
        </p:nvSpPr>
        <p:spPr>
          <a:xfrm>
            <a:off x="450376" y="4711379"/>
            <a:ext cx="1323833" cy="873457"/>
          </a:xfrm>
          <a:prstGeom prst="can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A0314-CAB5-0F45-8D64-BB9C37DC766A}"/>
              </a:ext>
            </a:extLst>
          </p:cNvPr>
          <p:cNvSpPr/>
          <p:nvPr/>
        </p:nvSpPr>
        <p:spPr>
          <a:xfrm>
            <a:off x="170598" y="2954771"/>
            <a:ext cx="1883390" cy="70969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71DA1C-178D-7644-9AB7-BCC49EAC6523}"/>
              </a:ext>
            </a:extLst>
          </p:cNvPr>
          <p:cNvSpPr/>
          <p:nvPr/>
        </p:nvSpPr>
        <p:spPr>
          <a:xfrm>
            <a:off x="2818262" y="3662199"/>
            <a:ext cx="2248467" cy="54591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i="1" dirty="0">
                <a:solidFill>
                  <a:schemeClr val="tx1"/>
                </a:solidFill>
              </a:rPr>
              <a:t>CustomerDAO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F1329-9F99-B64F-AA95-D0862E6E0EF3}"/>
              </a:ext>
            </a:extLst>
          </p:cNvPr>
          <p:cNvSpPr/>
          <p:nvPr/>
        </p:nvSpPr>
        <p:spPr>
          <a:xfrm>
            <a:off x="2808026" y="4210375"/>
            <a:ext cx="2258704" cy="35484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CRUD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2CF2F6F3-DA8A-7E44-86E7-829B05006F92}"/>
              </a:ext>
            </a:extLst>
          </p:cNvPr>
          <p:cNvCxnSpPr>
            <a:cxnSpLocks/>
            <a:stCxn id="8" idx="0"/>
            <a:endCxn id="5" idx="3"/>
          </p:cNvCxnSpPr>
          <p:nvPr/>
        </p:nvCxnSpPr>
        <p:spPr>
          <a:xfrm rot="16200000" flipV="1">
            <a:off x="2821952" y="2541655"/>
            <a:ext cx="352581" cy="1888508"/>
          </a:xfrm>
          <a:prstGeom prst="bentConnector2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BCA36C-71BE-2340-A20A-94E3F88C841E}"/>
              </a:ext>
            </a:extLst>
          </p:cNvPr>
          <p:cNvSpPr/>
          <p:nvPr/>
        </p:nvSpPr>
        <p:spPr>
          <a:xfrm>
            <a:off x="6146946" y="3116288"/>
            <a:ext cx="3050959" cy="545911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CustomerDAOImpl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60F1F6-CF60-694D-94F2-2EDCBED0A4C1}"/>
              </a:ext>
            </a:extLst>
          </p:cNvPr>
          <p:cNvSpPr/>
          <p:nvPr/>
        </p:nvSpPr>
        <p:spPr>
          <a:xfrm>
            <a:off x="6146945" y="3664465"/>
            <a:ext cx="3050960" cy="38472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List&lt;CustomerDAO&gt;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73EB375-2806-A64D-99E2-4F0D9FD2DAEB}"/>
              </a:ext>
            </a:extLst>
          </p:cNvPr>
          <p:cNvCxnSpPr>
            <a:cxnSpLocks/>
            <a:stCxn id="19" idx="2"/>
            <a:endCxn id="11" idx="3"/>
          </p:cNvCxnSpPr>
          <p:nvPr/>
        </p:nvCxnSpPr>
        <p:spPr>
          <a:xfrm rot="5400000">
            <a:off x="6200274" y="2915644"/>
            <a:ext cx="338609" cy="2605695"/>
          </a:xfrm>
          <a:prstGeom prst="bentConnector2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5D533F3-155C-6A44-9849-5CF1FE034FA7}"/>
              </a:ext>
            </a:extLst>
          </p:cNvPr>
          <p:cNvSpPr txBox="1"/>
          <p:nvPr/>
        </p:nvSpPr>
        <p:spPr>
          <a:xfrm>
            <a:off x="2415390" y="295762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dirty="0">
                <a:solidFill>
                  <a:schemeClr val="bg1"/>
                </a:solidFill>
              </a:rPr>
              <a:t>benutz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97A67-BBF3-AA46-8971-B18F30E5ED1D}"/>
              </a:ext>
            </a:extLst>
          </p:cNvPr>
          <p:cNvSpPr txBox="1"/>
          <p:nvPr/>
        </p:nvSpPr>
        <p:spPr>
          <a:xfrm>
            <a:off x="5721073" y="452671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dirty="0">
                <a:solidFill>
                  <a:schemeClr val="bg1"/>
                </a:solidFill>
              </a:rPr>
              <a:t>implementiert</a:t>
            </a:r>
          </a:p>
        </p:txBody>
      </p:sp>
    </p:spTree>
    <p:extLst>
      <p:ext uri="{BB962C8B-B14F-4D97-AF65-F5344CB8AC3E}">
        <p14:creationId xmlns:p14="http://schemas.microsoft.com/office/powerpoint/2010/main" val="400715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Persistence</a:t>
            </a:r>
            <a:r>
              <a:rPr lang="de-DE" dirty="0"/>
              <a:t> in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ee</a:t>
            </a:r>
            <a:endParaRPr lang="de-D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9304" y="3033713"/>
            <a:ext cx="2954411" cy="1492833"/>
          </a:xfrm>
        </p:spPr>
        <p:txBody>
          <a:bodyPr/>
          <a:lstStyle/>
          <a:p>
            <a:pPr lvl="0"/>
            <a:r>
              <a:rPr lang="de-DE" sz="2400" dirty="0">
                <a:solidFill>
                  <a:srgbClr val="FF0000"/>
                </a:solidFill>
              </a:rPr>
              <a:t>JPL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de-DE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</a:t>
            </a:r>
            <a:endParaRPr lang="de-DE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lvl="0" indent="-285750">
              <a:buFont typeface="Wingdings" pitchFamily="2" charset="2"/>
              <a:buChar char="q"/>
            </a:pPr>
            <a:r>
              <a:rPr lang="de-DE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de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marL="285750" lvl="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578804-6B33-8145-A210-20F343F4D47B}"/>
              </a:ext>
            </a:extLst>
          </p:cNvPr>
          <p:cNvSpPr txBox="1">
            <a:spLocks/>
          </p:cNvSpPr>
          <p:nvPr/>
        </p:nvSpPr>
        <p:spPr>
          <a:xfrm>
            <a:off x="5261811" y="3033713"/>
            <a:ext cx="6160168" cy="3367087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>
                <a:solidFill>
                  <a:srgbClr val="FF0000"/>
                </a:solidFill>
              </a:rPr>
              <a:t>CDI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4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24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endParaRPr lang="en-GB" sz="24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unitName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“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CRUD = create, read, update, delete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PersistenceService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für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alle</a:t>
            </a: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Oder pro class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ein</a:t>
            </a: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PersistenceService</a:t>
            </a: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kern="0" dirty="0"/>
          </a:p>
          <a:p>
            <a:endParaRPr lang="en-GB" kern="0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3BC6151-715C-314F-9D1F-AB6A7B68B3AB}"/>
              </a:ext>
            </a:extLst>
          </p:cNvPr>
          <p:cNvSpPr txBox="1">
            <a:spLocks/>
          </p:cNvSpPr>
          <p:nvPr/>
        </p:nvSpPr>
        <p:spPr>
          <a:xfrm>
            <a:off x="1129304" y="4646281"/>
            <a:ext cx="3538949" cy="149283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>
                <a:solidFill>
                  <a:srgbClr val="FF0000"/>
                </a:solidFill>
              </a:rPr>
              <a:t>EJB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sz="2000" kern="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2000" kern="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endParaRPr lang="en-GB" sz="2000" kern="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kern="0" dirty="0"/>
          </a:p>
          <a:p>
            <a:endParaRPr lang="en-GB" kern="0" dirty="0"/>
          </a:p>
          <a:p>
            <a:pPr marL="285750" indent="-285750">
              <a:buFont typeface="Wingdings" pitchFamily="2" charset="2"/>
              <a:buChar char="§"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9374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Persistence</a:t>
            </a:r>
            <a:r>
              <a:rPr lang="de-DE" dirty="0"/>
              <a:t> </a:t>
            </a:r>
            <a:r>
              <a:rPr lang="de-DE" dirty="0" err="1"/>
              <a:t>xml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09DFF6-9251-7446-ABED-B656F1B0E33C}"/>
              </a:ext>
            </a:extLst>
          </p:cNvPr>
          <p:cNvSpPr/>
          <p:nvPr/>
        </p:nvSpPr>
        <p:spPr>
          <a:xfrm>
            <a:off x="481263" y="2333685"/>
            <a:ext cx="98498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&lt;?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xml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version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"1.0"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encoding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"UTF-8"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?&gt;</a:t>
            </a:r>
            <a:endParaRPr lang="en-GB" dirty="0">
              <a:solidFill>
                <a:srgbClr val="7F007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persistence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version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"2.1"</a:t>
            </a:r>
            <a:endParaRPr lang="en-GB" dirty="0">
              <a:solidFill>
                <a:srgbClr val="3F7F7F"/>
              </a:solidFill>
              <a:latin typeface="Helvetica" pitchFamily="2" charset="0"/>
            </a:endParaRPr>
          </a:p>
          <a:p>
            <a:r>
              <a:rPr lang="en-GB" dirty="0" err="1">
                <a:solidFill>
                  <a:srgbClr val="7F007F"/>
                </a:solidFill>
                <a:latin typeface="Helvetica" pitchFamily="2" charset="0"/>
              </a:rPr>
              <a:t>xmlns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u="sng" dirty="0">
                <a:solidFill>
                  <a:srgbClr val="2A00FF"/>
                </a:solidFill>
                <a:latin typeface="Helvetica" pitchFamily="2" charset="0"/>
                <a:hlinkClick r:id="rId7"/>
              </a:rPr>
              <a:t>http://xmlns.jcp.org/xml/ns/persistence</a:t>
            </a:r>
            <a:r>
              <a:rPr lang="en-GB" i="1" u="sng" dirty="0">
                <a:solidFill>
                  <a:srgbClr val="2A00FF"/>
                </a:solidFill>
                <a:latin typeface="Helvetica" pitchFamily="2" charset="0"/>
              </a:rPr>
              <a:t> </a:t>
            </a:r>
            <a:r>
              <a:rPr lang="en-GB" dirty="0" err="1">
                <a:solidFill>
                  <a:srgbClr val="7F007F"/>
                </a:solidFill>
                <a:latin typeface="Helvetica" pitchFamily="2" charset="0"/>
              </a:rPr>
              <a:t>xmlns:xsi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"http://www.w3.org/2001/</a:t>
            </a:r>
            <a:r>
              <a:rPr lang="en-GB" i="1" dirty="0" err="1">
                <a:solidFill>
                  <a:srgbClr val="2A00FF"/>
                </a:solidFill>
                <a:latin typeface="Helvetica" pitchFamily="2" charset="0"/>
              </a:rPr>
              <a:t>XMLSchema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-instance" </a:t>
            </a:r>
            <a:r>
              <a:rPr lang="en-GB" dirty="0" err="1">
                <a:solidFill>
                  <a:srgbClr val="7F007F"/>
                </a:solidFill>
                <a:latin typeface="Helvetica" pitchFamily="2" charset="0"/>
              </a:rPr>
              <a:t>xsi:schemaLocation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"http://</a:t>
            </a:r>
            <a:r>
              <a:rPr lang="en-GB" i="1" dirty="0" err="1">
                <a:solidFill>
                  <a:srgbClr val="2A00FF"/>
                </a:solidFill>
                <a:latin typeface="Helvetica" pitchFamily="2" charset="0"/>
              </a:rPr>
              <a:t>xmlns.jcp.org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/xml/ns/persistence http://</a:t>
            </a:r>
            <a:r>
              <a:rPr lang="en-GB" i="1" dirty="0" err="1">
                <a:solidFill>
                  <a:srgbClr val="2A00FF"/>
                </a:solidFill>
                <a:latin typeface="Helvetica" pitchFamily="2" charset="0"/>
              </a:rPr>
              <a:t>xmlns.jcp.org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/xml/ns/persistence/persistence_2_1.xsd"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latin typeface="Helvetica" pitchFamily="2" charset="0"/>
            </a:endParaRPr>
          </a:p>
          <a:p>
            <a:endParaRPr lang="en-GB" dirty="0">
              <a:solidFill>
                <a:srgbClr val="00808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persistence-unit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name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”unit-name"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transaction-type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"JTA"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solidFill>
                <a:srgbClr val="7F007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 err="1">
                <a:solidFill>
                  <a:srgbClr val="3F7F7F"/>
                </a:solidFill>
                <a:latin typeface="Helvetica" pitchFamily="2" charset="0"/>
              </a:rPr>
              <a:t>jta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-data-source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java:app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/</a:t>
            </a:r>
            <a:r>
              <a:rPr lang="en-GB" u="sng" dirty="0" err="1">
                <a:solidFill>
                  <a:srgbClr val="000000"/>
                </a:solidFill>
                <a:latin typeface="Helvetica" pitchFamily="2" charset="0"/>
              </a:rPr>
              <a:t>caro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datasource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 err="1">
                <a:solidFill>
                  <a:srgbClr val="3F7F7F"/>
                </a:solidFill>
                <a:latin typeface="Helvetica" pitchFamily="2" charset="0"/>
              </a:rPr>
              <a:t>jta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-data-source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</a:p>
          <a:p>
            <a:r>
              <a:rPr lang="en-GB" dirty="0">
                <a:solidFill>
                  <a:srgbClr val="FF0000"/>
                </a:solidFill>
              </a:rPr>
              <a:t>&lt;!-- class&gt;</a:t>
            </a:r>
            <a:r>
              <a:rPr lang="en-GB" dirty="0" err="1">
                <a:solidFill>
                  <a:srgbClr val="FF0000"/>
                </a:solidFill>
              </a:rPr>
              <a:t>com.bmw.entity.customer</a:t>
            </a:r>
            <a:r>
              <a:rPr lang="en-GB" dirty="0">
                <a:solidFill>
                  <a:srgbClr val="FF0000"/>
                </a:solidFill>
              </a:rPr>
              <a:t>&lt;/class --&gt;</a:t>
            </a:r>
            <a:endParaRPr lang="en-GB" dirty="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exclude-unlisted-classes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false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exclude-unlisted-classes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solidFill>
                <a:srgbClr val="3F7F7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properties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property</a:t>
            </a:r>
          </a:p>
          <a:p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name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</a:t>
            </a:r>
            <a:r>
              <a:rPr lang="en-GB" i="1" dirty="0" err="1">
                <a:solidFill>
                  <a:srgbClr val="2A00FF"/>
                </a:solidFill>
                <a:latin typeface="Helvetica" pitchFamily="2" charset="0"/>
              </a:rPr>
              <a:t>javax.persistence.schema-generation.database.action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” </a:t>
            </a:r>
            <a:r>
              <a:rPr lang="en-GB" dirty="0">
                <a:solidFill>
                  <a:srgbClr val="7F007F"/>
                </a:solidFill>
                <a:latin typeface="Helvetica" pitchFamily="2" charset="0"/>
              </a:rPr>
              <a:t>value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=</a:t>
            </a:r>
            <a:r>
              <a:rPr lang="en-GB" i="1" dirty="0">
                <a:solidFill>
                  <a:srgbClr val="2A00FF"/>
                </a:solidFill>
                <a:latin typeface="Helvetica" pitchFamily="2" charset="0"/>
              </a:rPr>
              <a:t>"drop-and-create"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/&gt;</a:t>
            </a:r>
            <a:endParaRPr lang="en-GB" dirty="0">
              <a:solidFill>
                <a:srgbClr val="2A00F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properties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solidFill>
                <a:srgbClr val="3F7F7F"/>
              </a:solidFill>
              <a:latin typeface="Helvetica" pitchFamily="2" charset="0"/>
            </a:endParaRPr>
          </a:p>
          <a:p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persistence-unit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br>
              <a:rPr lang="en-GB" dirty="0">
                <a:latin typeface="Helvetica" pitchFamily="2" charset="0"/>
              </a:rPr>
            </a:b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&lt;/</a:t>
            </a:r>
            <a:r>
              <a:rPr lang="en-GB" dirty="0">
                <a:solidFill>
                  <a:srgbClr val="3F7F7F"/>
                </a:solidFill>
                <a:latin typeface="Helvetica" pitchFamily="2" charset="0"/>
              </a:rPr>
              <a:t>persistence</a:t>
            </a:r>
            <a:r>
              <a:rPr lang="en-GB" dirty="0">
                <a:solidFill>
                  <a:srgbClr val="008080"/>
                </a:solidFill>
                <a:latin typeface="Helvetica" pitchFamily="2" charset="0"/>
              </a:rPr>
              <a:t>&gt;</a:t>
            </a:r>
            <a:endParaRPr lang="en-GB" dirty="0">
              <a:solidFill>
                <a:srgbClr val="3F7F7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4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sz="2800" kern="0" dirty="0"/>
              <a:t>EJB </a:t>
            </a:r>
            <a:r>
              <a:rPr lang="de-DE" sz="2800" kern="0" dirty="0" err="1"/>
              <a:t>Stateless</a:t>
            </a:r>
            <a:endParaRPr lang="de-DE" sz="28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BB9008-2E87-E341-AA54-7174EFCB8126}"/>
              </a:ext>
            </a:extLst>
          </p:cNvPr>
          <p:cNvSpPr/>
          <p:nvPr/>
        </p:nvSpPr>
        <p:spPr>
          <a:xfrm>
            <a:off x="1088604" y="2892474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package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com.bmw.service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DBA97C-0789-D149-B306-F3D02834A6D4}"/>
              </a:ext>
            </a:extLst>
          </p:cNvPr>
          <p:cNvSpPr/>
          <p:nvPr/>
        </p:nvSpPr>
        <p:spPr>
          <a:xfrm>
            <a:off x="1088604" y="3841631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endParaRPr lang="en-GB" sz="24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4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9626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Statefull</a:t>
            </a:r>
            <a:r>
              <a:rPr lang="de-DE" dirty="0"/>
              <a:t> vs. </a:t>
            </a:r>
            <a:r>
              <a:rPr lang="de-DE" dirty="0" err="1"/>
              <a:t>stateless</a:t>
            </a:r>
            <a:endParaRPr lang="de-D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9304" y="3033713"/>
            <a:ext cx="3169980" cy="1908601"/>
          </a:xfrm>
        </p:spPr>
        <p:txBody>
          <a:bodyPr/>
          <a:lstStyle/>
          <a:p>
            <a:pPr lvl="0"/>
            <a:r>
              <a:rPr lang="de-DE" sz="2400" dirty="0" err="1"/>
              <a:t>Statefull</a:t>
            </a:r>
            <a:endParaRPr lang="de-DE" sz="2400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Schneller bei dem Client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Brauchen </a:t>
            </a:r>
            <a:r>
              <a:rPr lang="de-DE" dirty="0" err="1"/>
              <a:t>backing</a:t>
            </a:r>
            <a:r>
              <a:rPr lang="de-DE" dirty="0"/>
              <a:t> Storage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Server-</a:t>
            </a:r>
            <a:r>
              <a:rPr lang="de-DE" dirty="0" err="1"/>
              <a:t>side</a:t>
            </a:r>
            <a:r>
              <a:rPr lang="de-DE" dirty="0"/>
              <a:t> State abhängig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marL="285750" lvl="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578804-6B33-8145-A210-20F343F4D47B}"/>
              </a:ext>
            </a:extLst>
          </p:cNvPr>
          <p:cNvSpPr txBox="1">
            <a:spLocks/>
          </p:cNvSpPr>
          <p:nvPr/>
        </p:nvSpPr>
        <p:spPr>
          <a:xfrm>
            <a:off x="5445715" y="3033713"/>
            <a:ext cx="5618569" cy="174158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Stateless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Einfacher</a:t>
            </a:r>
            <a:r>
              <a:rPr lang="en-GB" kern="0" dirty="0"/>
              <a:t> Server Design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Merkt</a:t>
            </a:r>
            <a:r>
              <a:rPr lang="en-GB" kern="0" dirty="0"/>
              <a:t> </a:t>
            </a:r>
            <a:r>
              <a:rPr lang="en-GB" kern="0" dirty="0" err="1"/>
              <a:t>keine</a:t>
            </a:r>
            <a:r>
              <a:rPr lang="en-GB" kern="0" dirty="0"/>
              <a:t> Details und Sessions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Keine</a:t>
            </a:r>
            <a:r>
              <a:rPr lang="en-GB" kern="0" dirty="0"/>
              <a:t> </a:t>
            </a:r>
            <a:r>
              <a:rPr lang="en-GB" kern="0" dirty="0" err="1"/>
              <a:t>Anfragen</a:t>
            </a:r>
            <a:r>
              <a:rPr lang="en-GB" kern="0" dirty="0"/>
              <a:t> </a:t>
            </a:r>
            <a:r>
              <a:rPr lang="en-GB" kern="0" dirty="0" err="1"/>
              <a:t>Abhängigkeiten</a:t>
            </a:r>
            <a:endParaRPr lang="en-GB" kern="0" dirty="0"/>
          </a:p>
          <a:p>
            <a:pPr marL="285750" indent="-285750">
              <a:buFont typeface="Wingdings" pitchFamily="2" charset="2"/>
              <a:buChar char="q"/>
            </a:pPr>
            <a:endParaRPr lang="en-GB" kern="0" dirty="0"/>
          </a:p>
          <a:p>
            <a:endParaRPr lang="en-GB" kern="0" dirty="0"/>
          </a:p>
          <a:p>
            <a:pPr marL="285750" indent="-285750">
              <a:buFont typeface="Wingdings" pitchFamily="2" charset="2"/>
              <a:buChar char="§"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716956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>
                <a:solidFill>
                  <a:srgbClr val="FF0000"/>
                </a:solidFill>
              </a:rPr>
              <a:t>C</a:t>
            </a:r>
            <a:r>
              <a:rPr lang="de-DE" kern="0" dirty="0"/>
              <a:t>RUD: </a:t>
            </a:r>
            <a:r>
              <a:rPr lang="de-DE" kern="0" dirty="0">
                <a:solidFill>
                  <a:srgbClr val="FF0000"/>
                </a:solidFill>
              </a:rPr>
              <a:t>C</a:t>
            </a:r>
            <a:r>
              <a:rPr lang="de-DE" kern="0" dirty="0"/>
              <a:t>REATE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64EC71-AF75-D149-837A-1687140BBA17}"/>
              </a:ext>
            </a:extLst>
          </p:cNvPr>
          <p:cNvSpPr/>
          <p:nvPr/>
        </p:nvSpPr>
        <p:spPr>
          <a:xfrm>
            <a:off x="947738" y="3547763"/>
            <a:ext cx="69681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create(Customer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.persist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return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6A3E3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7" name="Picture 6" descr="A statue of a person&#10;&#10;Description automatically generated">
            <a:extLst>
              <a:ext uri="{FF2B5EF4-FFF2-40B4-BE49-F238E27FC236}">
                <a16:creationId xmlns:a16="http://schemas.microsoft.com/office/drawing/2014/main" id="{FA003E8B-C8A1-B14C-AC0F-BB7441FAB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63" y="1930135"/>
            <a:ext cx="2850460" cy="39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2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8CD36E-B94E-4C4C-A5D2-38088A0DA2E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125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777B834-B199-45AA-8FDB-9784154975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4443B3-F49D-4FC5-B4F8-73367DBB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3575194"/>
            <a:ext cx="6500812" cy="430887"/>
          </a:xfrm>
        </p:spPr>
        <p:txBody>
          <a:bodyPr/>
          <a:lstStyle/>
          <a:p>
            <a:pPr lvl="0"/>
            <a:r>
              <a:rPr lang="de-DE" sz="2800" b="1" dirty="0" err="1">
                <a:solidFill>
                  <a:schemeClr val="tx1"/>
                </a:solidFill>
              </a:rPr>
              <a:t>jakarta</a:t>
            </a:r>
            <a:r>
              <a:rPr lang="de-DE" sz="2800" b="1" dirty="0">
                <a:solidFill>
                  <a:schemeClr val="tx1"/>
                </a:solidFill>
              </a:rPr>
              <a:t> </a:t>
            </a:r>
            <a:r>
              <a:rPr lang="de-DE" sz="2800" b="1" dirty="0" err="1">
                <a:solidFill>
                  <a:schemeClr val="tx1"/>
                </a:solidFill>
              </a:rPr>
              <a:t>ee</a:t>
            </a:r>
            <a:r>
              <a:rPr lang="de-DE" sz="2800" b="1" dirty="0">
                <a:solidFill>
                  <a:schemeClr val="tx1"/>
                </a:solidFill>
              </a:rPr>
              <a:t> 8 Part 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AFC42D-FC8C-4652-B9E7-39B0DC225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F0222616-9CF7-0344-BF4A-D16D37A251B8}"/>
              </a:ext>
            </a:extLst>
          </p:cNvPr>
          <p:cNvSpPr txBox="1">
            <a:spLocks/>
          </p:cNvSpPr>
          <p:nvPr/>
        </p:nvSpPr>
        <p:spPr>
          <a:xfrm>
            <a:off x="776288" y="4425181"/>
            <a:ext cx="650081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accent2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GB" kern="0" dirty="0" err="1"/>
              <a:t>allaithy</a:t>
            </a:r>
            <a:r>
              <a:rPr lang="en-GB" kern="0" dirty="0"/>
              <a:t> </a:t>
            </a:r>
            <a:r>
              <a:rPr lang="en-GB" kern="0" dirty="0" err="1"/>
              <a:t>raed</a:t>
            </a:r>
            <a:r>
              <a:rPr lang="en-GB" kern="0" dirty="0"/>
              <a:t> @coding-</a:t>
            </a:r>
            <a:r>
              <a:rPr lang="en-GB" kern="0" dirty="0" err="1"/>
              <a:t>akademie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78105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</a:t>
            </a:r>
            <a:r>
              <a:rPr lang="de-DE" kern="0" dirty="0">
                <a:solidFill>
                  <a:srgbClr val="FF0000"/>
                </a:solidFill>
              </a:rPr>
              <a:t>R</a:t>
            </a:r>
            <a:r>
              <a:rPr lang="de-DE" kern="0" dirty="0"/>
              <a:t>UD: </a:t>
            </a:r>
            <a:r>
              <a:rPr lang="de-DE" kern="0" dirty="0" err="1">
                <a:solidFill>
                  <a:srgbClr val="FF0000"/>
                </a:solidFill>
              </a:rPr>
              <a:t>R</a:t>
            </a:r>
            <a:r>
              <a:rPr lang="de-DE" kern="0" dirty="0" err="1"/>
              <a:t>Ead</a:t>
            </a:r>
            <a:endParaRPr lang="de-DE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5327EC-AF21-D848-A4E0-072460839D99}"/>
              </a:ext>
            </a:extLst>
          </p:cNvPr>
          <p:cNvSpPr/>
          <p:nvPr/>
        </p:nvSpPr>
        <p:spPr>
          <a:xfrm>
            <a:off x="947738" y="4752067"/>
            <a:ext cx="79299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read(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dirty="0" err="1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" name="Picture 3" descr="A close up of an open book&#10;&#10;Description automatically generated">
            <a:extLst>
              <a:ext uri="{FF2B5EF4-FFF2-40B4-BE49-F238E27FC236}">
                <a16:creationId xmlns:a16="http://schemas.microsoft.com/office/drawing/2014/main" id="{CEA9ADB3-B4FD-E04F-84C2-7374BF2B1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37" y="1946734"/>
            <a:ext cx="3412770" cy="24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88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CR</a:t>
            </a:r>
            <a:r>
              <a:rPr lang="de-DE" kern="0" dirty="0">
                <a:solidFill>
                  <a:srgbClr val="FF0000"/>
                </a:solidFill>
              </a:rPr>
              <a:t>U</a:t>
            </a:r>
            <a:r>
              <a:rPr lang="de-DE" kern="0" dirty="0"/>
              <a:t>D: </a:t>
            </a:r>
            <a:r>
              <a:rPr lang="de-DE" kern="0" dirty="0">
                <a:solidFill>
                  <a:srgbClr val="FF0000"/>
                </a:solidFill>
              </a:rPr>
              <a:t>U</a:t>
            </a:r>
            <a:r>
              <a:rPr lang="de-DE" kern="0" dirty="0"/>
              <a:t>pdate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46D7D-4B33-CD45-8A63-88926C0BA791}"/>
              </a:ext>
            </a:extLst>
          </p:cNvPr>
          <p:cNvSpPr/>
          <p:nvPr/>
        </p:nvSpPr>
        <p:spPr>
          <a:xfrm>
            <a:off x="947738" y="4526546"/>
            <a:ext cx="74324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update(Customer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.merge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return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6A3E3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07CD7E47-3E5B-1C40-91C3-6F82D5943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78" y="1946734"/>
            <a:ext cx="3387399" cy="21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9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CRU</a:t>
            </a:r>
            <a:r>
              <a:rPr lang="de-DE" kern="0" dirty="0">
                <a:solidFill>
                  <a:srgbClr val="FF0000"/>
                </a:solidFill>
              </a:rPr>
              <a:t>D</a:t>
            </a:r>
            <a:r>
              <a:rPr lang="de-DE" kern="0" dirty="0"/>
              <a:t>: </a:t>
            </a:r>
            <a:r>
              <a:rPr lang="de-DE" kern="0" dirty="0">
                <a:solidFill>
                  <a:srgbClr val="FF0000"/>
                </a:solidFill>
              </a:rPr>
              <a:t>D</a:t>
            </a:r>
            <a:r>
              <a:rPr lang="de-DE" kern="0" dirty="0"/>
              <a:t>elete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480AE-C2AF-5B41-8B95-8BE4E20EC88D}"/>
              </a:ext>
            </a:extLst>
          </p:cNvPr>
          <p:cNvSpPr/>
          <p:nvPr/>
        </p:nvSpPr>
        <p:spPr>
          <a:xfrm>
            <a:off x="947738" y="4865732"/>
            <a:ext cx="6271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delete(Customer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.remove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" name="Picture 3" descr="A picture containing object, indoor, candle, black&#10;&#10;Description automatically generated">
            <a:extLst>
              <a:ext uri="{FF2B5EF4-FFF2-40B4-BE49-F238E27FC236}">
                <a16:creationId xmlns:a16="http://schemas.microsoft.com/office/drawing/2014/main" id="{B7E93A77-10E9-524F-BE1D-16176C3E8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3" y="1946734"/>
            <a:ext cx="3869341" cy="25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Rest </a:t>
            </a:r>
            <a:r>
              <a:rPr lang="de-DE" dirty="0" err="1"/>
              <a:t>endpoint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A3D5B6-A03E-544D-86B2-6F09AABC6F86}"/>
              </a:ext>
            </a:extLst>
          </p:cNvPr>
          <p:cNvSpPr/>
          <p:nvPr/>
        </p:nvSpPr>
        <p:spPr>
          <a:xfrm>
            <a:off x="2853818" y="2859347"/>
            <a:ext cx="4150895" cy="716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REST Web Service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3B10E4-A93B-1344-B5E1-E18D10D0B833}"/>
              </a:ext>
            </a:extLst>
          </p:cNvPr>
          <p:cNvSpPr/>
          <p:nvPr/>
        </p:nvSpPr>
        <p:spPr>
          <a:xfrm>
            <a:off x="3834063" y="5006712"/>
            <a:ext cx="1558581" cy="7166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Client</a:t>
            </a:r>
          </a:p>
        </p:txBody>
      </p:sp>
      <p:sp>
        <p:nvSpPr>
          <p:cNvPr id="20" name="Curved Up Arrow 19">
            <a:extLst>
              <a:ext uri="{FF2B5EF4-FFF2-40B4-BE49-F238E27FC236}">
                <a16:creationId xmlns:a16="http://schemas.microsoft.com/office/drawing/2014/main" id="{ADE403D6-5005-524E-B4B1-EB719FE6E2C7}"/>
              </a:ext>
            </a:extLst>
          </p:cNvPr>
          <p:cNvSpPr/>
          <p:nvPr/>
        </p:nvSpPr>
        <p:spPr>
          <a:xfrm rot="15733901">
            <a:off x="5667855" y="3957743"/>
            <a:ext cx="1295400" cy="667265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1" name="Curved Up Arrow 20">
            <a:extLst>
              <a:ext uri="{FF2B5EF4-FFF2-40B4-BE49-F238E27FC236}">
                <a16:creationId xmlns:a16="http://schemas.microsoft.com/office/drawing/2014/main" id="{27FF1EAE-3E30-DB4B-BD18-187445AD74F7}"/>
              </a:ext>
            </a:extLst>
          </p:cNvPr>
          <p:cNvSpPr/>
          <p:nvPr/>
        </p:nvSpPr>
        <p:spPr>
          <a:xfrm rot="4471472">
            <a:off x="2526726" y="4090535"/>
            <a:ext cx="1295400" cy="667265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25F467-9DD8-F14B-BF18-5ACDD43D1EC1}"/>
              </a:ext>
            </a:extLst>
          </p:cNvPr>
          <p:cNvSpPr txBox="1"/>
          <p:nvPr/>
        </p:nvSpPr>
        <p:spPr>
          <a:xfrm>
            <a:off x="5628956" y="5120649"/>
            <a:ext cx="178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HTTP Request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4BC72E-6AAA-D142-A8E2-4AC61C2E5E39}"/>
              </a:ext>
            </a:extLst>
          </p:cNvPr>
          <p:cNvSpPr txBox="1"/>
          <p:nvPr/>
        </p:nvSpPr>
        <p:spPr>
          <a:xfrm>
            <a:off x="1553725" y="5180392"/>
            <a:ext cx="202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27269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725651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Rest </a:t>
            </a:r>
            <a:r>
              <a:rPr lang="de-DE" kern="0" dirty="0" err="1"/>
              <a:t>endpoint</a:t>
            </a:r>
            <a:r>
              <a:rPr lang="de-DE" kern="0" dirty="0"/>
              <a:t>: definiere die </a:t>
            </a:r>
            <a:r>
              <a:rPr lang="de-DE" kern="0" dirty="0" err="1"/>
              <a:t>rest</a:t>
            </a:r>
            <a:r>
              <a:rPr lang="de-DE" kern="0" dirty="0"/>
              <a:t> klasse(</a:t>
            </a:r>
            <a:r>
              <a:rPr lang="de-DE" kern="0" dirty="0" err="1"/>
              <a:t>n</a:t>
            </a:r>
            <a:r>
              <a:rPr lang="de-DE" kern="0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480AE-C2AF-5B41-8B95-8BE4E20EC88D}"/>
              </a:ext>
            </a:extLst>
          </p:cNvPr>
          <p:cNvSpPr/>
          <p:nvPr/>
        </p:nvSpPr>
        <p:spPr>
          <a:xfrm>
            <a:off x="935578" y="3429000"/>
            <a:ext cx="627120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@Path(“MyClassRest-Path”)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Communication MediaType festlegen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@Consumes(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MediaType.APPLICATION_JSON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@Produces(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MediaType.APPLICATION_JSON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{…}</a:t>
            </a:r>
          </a:p>
        </p:txBody>
      </p:sp>
      <p:pic>
        <p:nvPicPr>
          <p:cNvPr id="7" name="Picture 6" descr="A kitchen with a sink and a window&#10;&#10;Description automatically generated">
            <a:extLst>
              <a:ext uri="{FF2B5EF4-FFF2-40B4-BE49-F238E27FC236}">
                <a16:creationId xmlns:a16="http://schemas.microsoft.com/office/drawing/2014/main" id="{DF6A449C-6B29-EF46-9E9B-5272D3217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782" y="3262484"/>
            <a:ext cx="3788068" cy="25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5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1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725651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Rest </a:t>
            </a:r>
            <a:r>
              <a:rPr lang="de-DE" kern="0" dirty="0" err="1"/>
              <a:t>endpoint</a:t>
            </a:r>
            <a:r>
              <a:rPr lang="de-DE" kern="0" dirty="0"/>
              <a:t>: definiere die </a:t>
            </a:r>
            <a:r>
              <a:rPr lang="de-DE" kern="0" dirty="0" err="1"/>
              <a:t>rest</a:t>
            </a:r>
            <a:r>
              <a:rPr lang="de-DE" kern="0" dirty="0"/>
              <a:t> klasse(</a:t>
            </a:r>
            <a:r>
              <a:rPr lang="de-DE" kern="0" dirty="0" err="1"/>
              <a:t>n</a:t>
            </a:r>
            <a:r>
              <a:rPr lang="de-DE" kern="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B0CD35-DB09-4B4D-8C7F-35B826832241}"/>
              </a:ext>
            </a:extLst>
          </p:cNvPr>
          <p:cNvSpPr/>
          <p:nvPr/>
        </p:nvSpPr>
        <p:spPr>
          <a:xfrm>
            <a:off x="1003740" y="2970967"/>
            <a:ext cx="90502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"customer"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@Consumes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MediaType.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APPLICATION_JSON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@Produces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MediaType.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APPLICATION_JSON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1402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ED6259-1DD0-4A43-B664-CF9B69B9A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Wichtige REST API Annotation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79349A-A43A-EF4D-9402-7854BEFA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463253"/>
              </p:ext>
            </p:extLst>
          </p:nvPr>
        </p:nvGraphicFramePr>
        <p:xfrm>
          <a:off x="1090154" y="2940807"/>
          <a:ext cx="1091987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251">
                  <a:extLst>
                    <a:ext uri="{9D8B030D-6E8A-4147-A177-3AD203B41FA5}">
                      <a16:colId xmlns:a16="http://schemas.microsoft.com/office/drawing/2014/main" val="2712611739"/>
                    </a:ext>
                  </a:extLst>
                </a:gridCol>
                <a:gridCol w="6779625">
                  <a:extLst>
                    <a:ext uri="{9D8B030D-6E8A-4147-A177-3AD203B41FA5}">
                      <a16:colId xmlns:a16="http://schemas.microsoft.com/office/drawing/2014/main" val="2532432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@Path(path-to-the-world)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URL Adresse über die das Dienst erreichbar 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Für das erstmalige Speichern: Write-Anfragen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Für update:  Write-Anfragen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Für Read-Only Anfragen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2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47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CRUD Operation Rest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AA244CD-1D1E-B84B-B38F-DF6D60C768C9}"/>
              </a:ext>
            </a:extLst>
          </p:cNvPr>
          <p:cNvSpPr/>
          <p:nvPr/>
        </p:nvSpPr>
        <p:spPr>
          <a:xfrm>
            <a:off x="398983" y="4891980"/>
            <a:ext cx="1411705" cy="1106906"/>
          </a:xfrm>
          <a:prstGeom prst="can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AA7778-B6A0-5D49-92A6-3772DF1CFF5A}"/>
              </a:ext>
            </a:extLst>
          </p:cNvPr>
          <p:cNvSpPr/>
          <p:nvPr/>
        </p:nvSpPr>
        <p:spPr>
          <a:xfrm>
            <a:off x="462590" y="3652604"/>
            <a:ext cx="1411705" cy="561473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JPL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DB86F-0C57-2D48-B3D0-20EE084F50AE}"/>
              </a:ext>
            </a:extLst>
          </p:cNvPr>
          <p:cNvSpPr/>
          <p:nvPr/>
        </p:nvSpPr>
        <p:spPr>
          <a:xfrm>
            <a:off x="2197354" y="3052010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Entity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F6F178-20A0-6043-864E-4F7A3CE26362}"/>
              </a:ext>
            </a:extLst>
          </p:cNvPr>
          <p:cNvSpPr/>
          <p:nvPr/>
        </p:nvSpPr>
        <p:spPr>
          <a:xfrm>
            <a:off x="4815382" y="3109374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Persistence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Servce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6C345D-B0CE-8A45-BBE4-E036810F4A08}"/>
              </a:ext>
            </a:extLst>
          </p:cNvPr>
          <p:cNvSpPr/>
          <p:nvPr/>
        </p:nvSpPr>
        <p:spPr>
          <a:xfrm>
            <a:off x="4840391" y="4641272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Servce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D5940-D867-724C-8B03-198B3810B89A}"/>
              </a:ext>
            </a:extLst>
          </p:cNvPr>
          <p:cNvSpPr/>
          <p:nvPr/>
        </p:nvSpPr>
        <p:spPr>
          <a:xfrm>
            <a:off x="7227771" y="3369674"/>
            <a:ext cx="651042" cy="189809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800786-BF29-F941-B789-4F96A6E9E85F}"/>
              </a:ext>
            </a:extLst>
          </p:cNvPr>
          <p:cNvSpPr txBox="1"/>
          <p:nvPr/>
        </p:nvSpPr>
        <p:spPr>
          <a:xfrm rot="16200000">
            <a:off x="6853421" y="4224112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000" dirty="0">
                <a:solidFill>
                  <a:srgbClr val="FF0000"/>
                </a:solidFill>
              </a:rPr>
              <a:t>Security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8255A9-EDB1-B24C-B012-87839343D1E7}"/>
              </a:ext>
            </a:extLst>
          </p:cNvPr>
          <p:cNvSpPr/>
          <p:nvPr/>
        </p:nvSpPr>
        <p:spPr>
          <a:xfrm>
            <a:off x="2197354" y="3920055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Entity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032277-EDDA-2742-AE67-229976C9EAB6}"/>
              </a:ext>
            </a:extLst>
          </p:cNvPr>
          <p:cNvSpPr/>
          <p:nvPr/>
        </p:nvSpPr>
        <p:spPr>
          <a:xfrm>
            <a:off x="2205744" y="4808602"/>
            <a:ext cx="1796716" cy="75397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Entity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59F900CE-7B53-474A-975B-2F4806E8AB16}"/>
              </a:ext>
            </a:extLst>
          </p:cNvPr>
          <p:cNvSpPr/>
          <p:nvPr/>
        </p:nvSpPr>
        <p:spPr>
          <a:xfrm>
            <a:off x="9709050" y="2196994"/>
            <a:ext cx="689810" cy="692478"/>
          </a:xfrm>
          <a:prstGeom prst="smileyFace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85F775-2994-3B47-9075-0659DD7D6AAD}"/>
              </a:ext>
            </a:extLst>
          </p:cNvPr>
          <p:cNvSpPr/>
          <p:nvPr/>
        </p:nvSpPr>
        <p:spPr>
          <a:xfrm>
            <a:off x="7926454" y="3369674"/>
            <a:ext cx="680453" cy="190548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60C279-41C9-6E4D-9735-D3F675D3CFA9}"/>
              </a:ext>
            </a:extLst>
          </p:cNvPr>
          <p:cNvSpPr txBox="1"/>
          <p:nvPr/>
        </p:nvSpPr>
        <p:spPr>
          <a:xfrm rot="16200000">
            <a:off x="7370331" y="4061683"/>
            <a:ext cx="1769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Symbol" panose="05050102010706020507" pitchFamily="18" charset="2"/>
              <a:buChar char="·"/>
            </a:pPr>
            <a:r>
              <a:rPr lang="en-DE" sz="2000" dirty="0"/>
              <a:t>REST AP</a:t>
            </a:r>
          </a:p>
        </p:txBody>
      </p:sp>
      <p:sp>
        <p:nvSpPr>
          <p:cNvPr id="22" name="Internal Storage 21">
            <a:extLst>
              <a:ext uri="{FF2B5EF4-FFF2-40B4-BE49-F238E27FC236}">
                <a16:creationId xmlns:a16="http://schemas.microsoft.com/office/drawing/2014/main" id="{9BA35BF0-01AB-7844-823F-7C1A84B3DC62}"/>
              </a:ext>
            </a:extLst>
          </p:cNvPr>
          <p:cNvSpPr/>
          <p:nvPr/>
        </p:nvSpPr>
        <p:spPr>
          <a:xfrm>
            <a:off x="9223935" y="3197460"/>
            <a:ext cx="1524000" cy="2114449"/>
          </a:xfrm>
          <a:prstGeom prst="flowChartInternalStorage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GUI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544534D-5367-0046-B5EE-32A2C3E36C78}"/>
              </a:ext>
            </a:extLst>
          </p:cNvPr>
          <p:cNvSpPr/>
          <p:nvPr/>
        </p:nvSpPr>
        <p:spPr>
          <a:xfrm rot="10800000">
            <a:off x="8674927" y="4159225"/>
            <a:ext cx="549008" cy="38472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DB1191A4-D5C3-5C41-B03B-343EB0C9D5AF}"/>
              </a:ext>
            </a:extLst>
          </p:cNvPr>
          <p:cNvSpPr/>
          <p:nvPr/>
        </p:nvSpPr>
        <p:spPr>
          <a:xfrm rot="10800000">
            <a:off x="6640431" y="3486547"/>
            <a:ext cx="549008" cy="38472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1EBBED4-F591-0E4F-96F3-307A400C7FB5}"/>
              </a:ext>
            </a:extLst>
          </p:cNvPr>
          <p:cNvSpPr/>
          <p:nvPr/>
        </p:nvSpPr>
        <p:spPr>
          <a:xfrm rot="10800000">
            <a:off x="6650403" y="4699619"/>
            <a:ext cx="549008" cy="38472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057DA0A-63AB-3649-B7AC-C783667F723B}"/>
              </a:ext>
            </a:extLst>
          </p:cNvPr>
          <p:cNvSpPr/>
          <p:nvPr/>
        </p:nvSpPr>
        <p:spPr>
          <a:xfrm rot="5400000">
            <a:off x="817065" y="4341737"/>
            <a:ext cx="549008" cy="38472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EB86A0C-2052-EE44-B115-2E88C13C2F31}"/>
              </a:ext>
            </a:extLst>
          </p:cNvPr>
          <p:cNvSpPr/>
          <p:nvPr/>
        </p:nvSpPr>
        <p:spPr>
          <a:xfrm rot="10800000">
            <a:off x="4196999" y="3994546"/>
            <a:ext cx="549008" cy="520278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89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2" grpId="0" animBg="1"/>
      <p:bldP spid="13" grpId="0" animBg="1"/>
      <p:bldP spid="11" grpId="0" animBg="1"/>
      <p:bldP spid="14" grpId="0"/>
      <p:bldP spid="16" grpId="0" animBg="1"/>
      <p:bldP spid="17" grpId="0" animBg="1"/>
      <p:bldP spid="19" grpId="0" animBg="1"/>
      <p:bldP spid="20" grpId="0"/>
      <p:bldP spid="24" grpId="0" animBg="1"/>
      <p:bldP spid="25" grpId="0" animBg="1"/>
      <p:bldP spid="26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65357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Customer-rest </a:t>
            </a:r>
            <a:r>
              <a:rPr lang="de-DE" kern="0" dirty="0" err="1"/>
              <a:t>crud</a:t>
            </a:r>
            <a:r>
              <a:rPr lang="de-DE" kern="0" dirty="0"/>
              <a:t>: Create</a:t>
            </a:r>
          </a:p>
        </p:txBody>
      </p:sp>
      <p:pic>
        <p:nvPicPr>
          <p:cNvPr id="7" name="Picture 6" descr="A statue of a person&#10;&#10;Description automatically generated">
            <a:extLst>
              <a:ext uri="{FF2B5EF4-FFF2-40B4-BE49-F238E27FC236}">
                <a16:creationId xmlns:a16="http://schemas.microsoft.com/office/drawing/2014/main" id="{FA003E8B-C8A1-B14C-AC0F-BB7441FAB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63" y="1930135"/>
            <a:ext cx="2850460" cy="39147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01DAF2-1F9C-864C-B07A-656055187C08}"/>
              </a:ext>
            </a:extLst>
          </p:cNvPr>
          <p:cNvSpPr/>
          <p:nvPr/>
        </p:nvSpPr>
        <p:spPr>
          <a:xfrm>
            <a:off x="947737" y="3206761"/>
            <a:ext cx="68166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"create"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@POST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create(Customer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.create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9474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Customer-rest </a:t>
            </a:r>
            <a:r>
              <a:rPr lang="de-DE" kern="0" dirty="0" err="1"/>
              <a:t>crud</a:t>
            </a:r>
            <a:r>
              <a:rPr lang="de-DE" kern="0" dirty="0"/>
              <a:t>: READ</a:t>
            </a:r>
          </a:p>
        </p:txBody>
      </p:sp>
      <p:pic>
        <p:nvPicPr>
          <p:cNvPr id="4" name="Picture 3" descr="A close up of an open book&#10;&#10;Description automatically generated">
            <a:extLst>
              <a:ext uri="{FF2B5EF4-FFF2-40B4-BE49-F238E27FC236}">
                <a16:creationId xmlns:a16="http://schemas.microsoft.com/office/drawing/2014/main" id="{CEA9ADB3-B4FD-E04F-84C2-7374BF2B1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37" y="1946734"/>
            <a:ext cx="3412770" cy="2467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CEB65E-FF78-624D-93F5-A1287E4DE619}"/>
              </a:ext>
            </a:extLst>
          </p:cNvPr>
          <p:cNvSpPr/>
          <p:nvPr/>
        </p:nvSpPr>
        <p:spPr>
          <a:xfrm>
            <a:off x="838199" y="4436908"/>
            <a:ext cx="68056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”update"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@PUT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update(Customer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.update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516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3056979"/>
            <a:ext cx="4755674" cy="384721"/>
          </a:xfrm>
        </p:spPr>
        <p:txBody>
          <a:bodyPr/>
          <a:lstStyle/>
          <a:p>
            <a:pPr algn="ctr"/>
            <a:r>
              <a:rPr lang="de-DE" dirty="0"/>
              <a:t>Was ist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ee</a:t>
            </a:r>
            <a:r>
              <a:rPr lang="de-DE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9614" y="3703141"/>
            <a:ext cx="4538685" cy="135317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Sammlung von Spezifikationen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Webservices, Transactions, Security,..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APIs =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Interface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82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245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Customer-rest </a:t>
            </a:r>
            <a:r>
              <a:rPr lang="de-DE" kern="0" dirty="0" err="1"/>
              <a:t>crud</a:t>
            </a:r>
            <a:r>
              <a:rPr lang="de-DE" kern="0" dirty="0"/>
              <a:t>: Update</a:t>
            </a:r>
          </a:p>
        </p:txBody>
      </p:sp>
      <p:pic>
        <p:nvPicPr>
          <p:cNvPr id="4" name="Picture 3" descr="A close up of a bird&#10;&#10;Description automatically generated">
            <a:extLst>
              <a:ext uri="{FF2B5EF4-FFF2-40B4-BE49-F238E27FC236}">
                <a16:creationId xmlns:a16="http://schemas.microsoft.com/office/drawing/2014/main" id="{07CD7E47-3E5B-1C40-91C3-6F82D5943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78" y="1946734"/>
            <a:ext cx="3387399" cy="21870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5339FD-CE96-8A47-B271-A880FF244425}"/>
              </a:ext>
            </a:extLst>
          </p:cNvPr>
          <p:cNvSpPr/>
          <p:nvPr/>
        </p:nvSpPr>
        <p:spPr>
          <a:xfrm>
            <a:off x="823911" y="4041000"/>
            <a:ext cx="7077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”update"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@PUT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update(Customer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.update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7347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245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Lifecycle Callback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6BF431-41C2-3143-A808-F40B05984B6B}"/>
              </a:ext>
            </a:extLst>
          </p:cNvPr>
          <p:cNvSpPr/>
          <p:nvPr/>
        </p:nvSpPr>
        <p:spPr>
          <a:xfrm>
            <a:off x="1250978" y="360253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PrePersist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setDateCreated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LocalDate.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now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 descr="A colorful bird perched on a tree branch&#10;&#10;Description automatically generated">
            <a:extLst>
              <a:ext uri="{FF2B5EF4-FFF2-40B4-BE49-F238E27FC236}">
                <a16:creationId xmlns:a16="http://schemas.microsoft.com/office/drawing/2014/main" id="{0470D27D-50C8-5C48-95E7-004D24B9E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692" y="2331455"/>
            <a:ext cx="4288740" cy="299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68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7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QUERy</a:t>
            </a:r>
            <a:r>
              <a:rPr lang="de-DE" dirty="0"/>
              <a:t>-SERVICE: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F5490A-4EEF-2E4A-97C9-E8E8094D690B}"/>
              </a:ext>
            </a:extLst>
          </p:cNvPr>
          <p:cNvSpPr/>
          <p:nvPr/>
        </p:nvSpPr>
        <p:spPr>
          <a:xfrm>
            <a:off x="604838" y="3905283"/>
            <a:ext cx="80057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sz="24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GB" sz="24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@</a:t>
            </a:r>
            <a:r>
              <a:rPr lang="en-GB" sz="24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endParaRPr lang="en-GB" sz="24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4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private </a:t>
            </a:r>
            <a:r>
              <a:rPr lang="en-GB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dirty="0">
                <a:latin typeface="Helvetica" pitchFamily="2" charset="0"/>
              </a:rPr>
              <a:t>;</a:t>
            </a:r>
            <a:endParaRPr lang="en-GB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3B59D732-3013-5147-9D0A-D3F5E982D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967" y="2716796"/>
            <a:ext cx="2708065" cy="23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99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 err="1"/>
              <a:t>QUERy</a:t>
            </a:r>
            <a:r>
              <a:rPr lang="de-DE" dirty="0"/>
              <a:t>-SERVICE: find all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A74AF-CBDE-F44A-AEB8-3004F6501B36}"/>
              </a:ext>
            </a:extLst>
          </p:cNvPr>
          <p:cNvSpPr/>
          <p:nvPr/>
        </p:nvSpPr>
        <p:spPr>
          <a:xfrm>
            <a:off x="496587" y="4038677"/>
            <a:ext cx="97113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List&lt;Customer&gt;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findAll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return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.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createQuery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"Select c from Customer c"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dirty="0" err="1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.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03" y="2663648"/>
            <a:ext cx="2122382" cy="18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76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REST API find all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3876A-E6E7-BA49-9A68-AC0A189D6148}"/>
              </a:ext>
            </a:extLst>
          </p:cNvPr>
          <p:cNvSpPr/>
          <p:nvPr/>
        </p:nvSpPr>
        <p:spPr>
          <a:xfrm>
            <a:off x="681038" y="3540558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"all"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List&lt;Customer&gt;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findAll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customerService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.findAll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  <a:endParaRPr lang="en-GB" sz="2000" dirty="0">
              <a:solidFill>
                <a:srgbClr val="0000C0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3" name="Picture 2" descr="A close up of sunglasses&#10;&#10;Description automatically generated">
            <a:extLst>
              <a:ext uri="{FF2B5EF4-FFF2-40B4-BE49-F238E27FC236}">
                <a16:creationId xmlns:a16="http://schemas.microsoft.com/office/drawing/2014/main" id="{22CA1C06-6C79-CD49-92AD-2A5AEAFD9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94" y="3528862"/>
            <a:ext cx="39433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245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 err="1"/>
              <a:t>Application</a:t>
            </a:r>
            <a:r>
              <a:rPr lang="de-DE" kern="0" dirty="0"/>
              <a:t> </a:t>
            </a:r>
            <a:r>
              <a:rPr lang="de-DE" kern="0" dirty="0" err="1"/>
              <a:t>test</a:t>
            </a:r>
            <a:r>
              <a:rPr lang="de-DE" kern="0" dirty="0"/>
              <a:t> mit </a:t>
            </a:r>
            <a:r>
              <a:rPr lang="de-DE" kern="0" dirty="0" err="1"/>
              <a:t>postman</a:t>
            </a:r>
            <a:endParaRPr lang="de-DE" kern="0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70B027-299F-A947-B663-4239E8A47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07" y="2456990"/>
            <a:ext cx="5098764" cy="405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50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FED6259-1DD0-4A43-B664-CF9B69B9AE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FED6259-1DD0-4A43-B664-CF9B69B9AE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4DA827CE-008A-4E27-865B-A51AF838E6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C81093-AE2B-4AB6-BF5D-D220F34A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Bean </a:t>
            </a:r>
            <a:r>
              <a:rPr lang="de-DE" dirty="0" err="1"/>
              <a:t>validation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BB6D7A-75A2-4ADE-9CCB-D50688279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79349A-A43A-EF4D-9402-7854BEFA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75411"/>
              </p:ext>
            </p:extLst>
          </p:nvPr>
        </p:nvGraphicFramePr>
        <p:xfrm>
          <a:off x="1090154" y="2940807"/>
          <a:ext cx="1091987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946">
                  <a:extLst>
                    <a:ext uri="{9D8B030D-6E8A-4147-A177-3AD203B41FA5}">
                      <a16:colId xmlns:a16="http://schemas.microsoft.com/office/drawing/2014/main" val="2712611739"/>
                    </a:ext>
                  </a:extLst>
                </a:gridCol>
                <a:gridCol w="5494930">
                  <a:extLst>
                    <a:ext uri="{9D8B030D-6E8A-4147-A177-3AD203B41FA5}">
                      <a16:colId xmlns:a16="http://schemas.microsoft.com/office/drawing/2014/main" val="2532432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5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@NotEmpty(message = “msg”)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Field darf nicht leer sein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58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@NotNull(message = “msg”)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/>
                        <a:t>Field darf nicht null Wert haben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61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@Size(min=int, max=int, message = “msg”)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Min, Max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9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@Pattern(regexp = “regexp”, message = “msg”)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Erlaubte Pattern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@Pattern(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</a:rPr>
                        <a:t>regexp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"^[A-Za-z0-9+_.-]+@(.+)$"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DE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Beispiel für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7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@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FutureOrPresent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(message = “no past date”)</a:t>
                      </a:r>
                      <a:endParaRPr lang="en-DE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Datum darf nicht in Vergangenheit liegen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@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JsonbDateFormat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(value = "</a:t>
                      </a:r>
                      <a:r>
                        <a:rPr lang="en-GB" sz="18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yyyy</a:t>
                      </a:r>
                      <a:r>
                        <a:rPr lang="en-GB" sz="18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-MM-dd")</a:t>
                      </a:r>
                      <a:endParaRPr lang="en-DE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Datum Format erzwingen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783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921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74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Validation Beispiel I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4" name="Picture 3" descr="A young girl taking a selfie&#10;&#10;Description automatically generated">
            <a:extLst>
              <a:ext uri="{FF2B5EF4-FFF2-40B4-BE49-F238E27FC236}">
                <a16:creationId xmlns:a16="http://schemas.microsoft.com/office/drawing/2014/main" id="{F463F23D-29EE-9A47-8C39-8BD34D7E5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20" y="4120436"/>
            <a:ext cx="3597910" cy="25109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40D0DE-EB88-CD49-9697-0EA79EF1FF7D}"/>
              </a:ext>
            </a:extLst>
          </p:cNvPr>
          <p:cNvSpPr/>
          <p:nvPr/>
        </p:nvSpPr>
        <p:spPr>
          <a:xfrm>
            <a:off x="719138" y="3317442"/>
            <a:ext cx="84629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NotEmpty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(message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"last name should not be empty!"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@Size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(min =3, max = 20, 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message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”Min 3, Max 20 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lastName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07976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Validation Beispiel II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4" name="Picture 3" descr="A young girl taking a selfie&#10;&#10;Description automatically generated">
            <a:extLst>
              <a:ext uri="{FF2B5EF4-FFF2-40B4-BE49-F238E27FC236}">
                <a16:creationId xmlns:a16="http://schemas.microsoft.com/office/drawing/2014/main" id="{F463F23D-29EE-9A47-8C39-8BD34D7E5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20" y="4120436"/>
            <a:ext cx="3597910" cy="2510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80C35F-A01F-6C44-A852-62E4A9718221}"/>
              </a:ext>
            </a:extLst>
          </p:cNvPr>
          <p:cNvSpPr/>
          <p:nvPr/>
        </p:nvSpPr>
        <p:spPr>
          <a:xfrm>
            <a:off x="947738" y="3100728"/>
            <a:ext cx="84383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NotEmpty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@Email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(message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"Email in Format </a:t>
            </a:r>
            <a:r>
              <a:rPr lang="en-GB" sz="2000" dirty="0" err="1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name@domain.xxx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@Pattern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regexp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"^[A-Za-z0-9+_.-]+@(.+)$"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802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Validation Beispiel III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4" name="Picture 3" descr="A young girl taking a selfie&#10;&#10;Description automatically generated">
            <a:extLst>
              <a:ext uri="{FF2B5EF4-FFF2-40B4-BE49-F238E27FC236}">
                <a16:creationId xmlns:a16="http://schemas.microsoft.com/office/drawing/2014/main" id="{F463F23D-29EE-9A47-8C39-8BD34D7E5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20" y="4120436"/>
            <a:ext cx="3597910" cy="2510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A5E624-0666-194F-BE55-17697CF6F136}"/>
              </a:ext>
            </a:extLst>
          </p:cNvPr>
          <p:cNvSpPr/>
          <p:nvPr/>
        </p:nvSpPr>
        <p:spPr>
          <a:xfrm>
            <a:off x="715240" y="3100728"/>
            <a:ext cx="96098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NotNull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FutureOrPresent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(message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"Date should not be in the past"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JsonbDateFormat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(value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yyyy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-MM-dd"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LocalDate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createdDate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22492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610" y="3059668"/>
            <a:ext cx="3996018" cy="369332"/>
          </a:xfrm>
        </p:spPr>
        <p:txBody>
          <a:bodyPr/>
          <a:lstStyle/>
          <a:p>
            <a:pPr algn="ctr"/>
            <a:r>
              <a:rPr lang="de-DE" sz="2400" dirty="0" err="1"/>
              <a:t>Application</a:t>
            </a:r>
            <a:r>
              <a:rPr lang="de-DE" sz="2400" dirty="0"/>
              <a:t> </a:t>
            </a:r>
            <a:r>
              <a:rPr lang="de-DE" sz="2400" dirty="0" err="1"/>
              <a:t>server</a:t>
            </a:r>
            <a:r>
              <a:rPr lang="de-DE" sz="2400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2100" y="3916767"/>
            <a:ext cx="3805038" cy="1246845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Software: </a:t>
            </a:r>
            <a:r>
              <a:rPr lang="de-DE" dirty="0" err="1"/>
              <a:t>Payara</a:t>
            </a:r>
            <a:r>
              <a:rPr lang="de-DE" dirty="0"/>
              <a:t>, Glasfisch, etc.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Implementiert JAVA EE APIs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dirty="0"/>
              <a:t>Ermöglicht JAVA EE Services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 descr="A picture containing light, table, traffic, view&#10;&#10;Description automatically generated">
            <a:extLst>
              <a:ext uri="{FF2B5EF4-FFF2-40B4-BE49-F238E27FC236}">
                <a16:creationId xmlns:a16="http://schemas.microsoft.com/office/drawing/2014/main" id="{39B799E6-7970-AF4A-A386-398968D2F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989" y="2297585"/>
            <a:ext cx="5757090" cy="32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6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24500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Invalid </a:t>
            </a:r>
            <a:r>
              <a:rPr lang="de-DE" kern="0" dirty="0" err="1"/>
              <a:t>exception</a:t>
            </a:r>
            <a:r>
              <a:rPr lang="de-DE" kern="0" dirty="0"/>
              <a:t> </a:t>
            </a:r>
            <a:r>
              <a:rPr lang="de-DE" kern="0" dirty="0" err="1"/>
              <a:t>mapper</a:t>
            </a:r>
            <a:endParaRPr lang="de-DE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E7B35-A318-C041-9BBD-9C6E47AD76D7}"/>
              </a:ext>
            </a:extLst>
          </p:cNvPr>
          <p:cNvSpPr/>
          <p:nvPr/>
        </p:nvSpPr>
        <p:spPr>
          <a:xfrm>
            <a:off x="947738" y="2818386"/>
            <a:ext cx="112458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@Provider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ConstraintViolationExceptionMapper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implements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ExceptionMapper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ConstraintViolationException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b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@Override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toResponse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ConstraintViolationException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status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Response.Status.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BAD_REQUEST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.header(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"X-Validation-Error"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.getMessage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.entity(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.getMessage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00147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90344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 err="1"/>
              <a:t>Exception</a:t>
            </a:r>
            <a:r>
              <a:rPr lang="de-DE" kern="0" dirty="0"/>
              <a:t> in eigene klasse verpacken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9F712-F5C9-DF49-BB4E-EDE64F147CCD}"/>
              </a:ext>
            </a:extLst>
          </p:cNvPr>
          <p:cNvSpPr/>
          <p:nvPr/>
        </p:nvSpPr>
        <p:spPr>
          <a:xfrm>
            <a:off x="1062038" y="3379280"/>
            <a:ext cx="10096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u="sng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super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message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6A3E3E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21769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9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Hilfsklasse für bessere </a:t>
            </a:r>
            <a:r>
              <a:rPr lang="de-DE" kern="0" dirty="0" err="1"/>
              <a:t>ausgabe</a:t>
            </a:r>
            <a:endParaRPr lang="de-DE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DA0DE-38C5-1344-BA9C-99CC02DCFBFE}"/>
              </a:ext>
            </a:extLst>
          </p:cNvPr>
          <p:cNvSpPr/>
          <p:nvPr/>
        </p:nvSpPr>
        <p:spPr>
          <a:xfrm>
            <a:off x="1428750" y="3225392"/>
            <a:ext cx="5734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UUID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Integer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status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46025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Mapper mit eigenen </a:t>
            </a:r>
            <a:r>
              <a:rPr lang="de-DE" kern="0" dirty="0" err="1"/>
              <a:t>klassen</a:t>
            </a:r>
            <a:endParaRPr lang="de-DE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DD23FD-140B-C74C-91B3-F075293D576E}"/>
              </a:ext>
            </a:extLst>
          </p:cNvPr>
          <p:cNvSpPr/>
          <p:nvPr/>
        </p:nvSpPr>
        <p:spPr>
          <a:xfrm>
            <a:off x="1259031" y="2537971"/>
            <a:ext cx="101519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@Provider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CustomerCreationMapper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implements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ExceptionMapper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@Override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toResponse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CustomerCreationException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.setRef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UUID.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randomUUID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.setStatus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(405);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.setCode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entity.costumer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dirty="0" err="1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.setMsg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"Invalid Customer Input!"</a:t>
            </a:r>
            <a:r>
              <a:rPr lang="en-GB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en-GB" sz="2000" dirty="0">
              <a:solidFill>
                <a:srgbClr val="2A00FF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 </a:t>
            </a:r>
            <a:r>
              <a:rPr lang="en-GB" sz="2000" b="1" dirty="0" err="1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status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Response.Status.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BAD_REQUEST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.entity(</a:t>
            </a:r>
            <a:r>
              <a:rPr lang="en-GB" sz="2000" dirty="0">
                <a:solidFill>
                  <a:srgbClr val="6A3E3E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875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516066"/>
          </a:xfrm>
        </p:spPr>
        <p:txBody>
          <a:bodyPr/>
          <a:lstStyle/>
          <a:p>
            <a:pPr algn="ctr"/>
            <a:r>
              <a:rPr lang="de-DE" sz="2800" dirty="0"/>
              <a:t>JPQL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9" y="3743960"/>
            <a:ext cx="3516630" cy="14058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000" dirty="0"/>
              <a:t>NAMED Query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000" dirty="0"/>
              <a:t>Native Query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000" dirty="0"/>
              <a:t>Dynamische Query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9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NAMED Query in </a:t>
            </a:r>
            <a:r>
              <a:rPr lang="de-DE" dirty="0" err="1"/>
              <a:t>entity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DCD40-0046-2045-9D20-3A26D9DE4ADB}"/>
              </a:ext>
            </a:extLst>
          </p:cNvPr>
          <p:cNvSpPr/>
          <p:nvPr/>
        </p:nvSpPr>
        <p:spPr>
          <a:xfrm>
            <a:off x="438150" y="3028890"/>
            <a:ext cx="1026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DE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@NamedQuery 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DE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 =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“Name of Query”, </a:t>
            </a:r>
            <a:r>
              <a:rPr lang="en-DE" sz="20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 =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“JPQL Query Syntax”)</a:t>
            </a:r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B7639455-44BB-9C47-85F8-1882783E7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41718"/>
            <a:ext cx="2905918" cy="27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3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21" y="1960681"/>
            <a:ext cx="7307262" cy="400110"/>
          </a:xfrm>
        </p:spPr>
        <p:txBody>
          <a:bodyPr/>
          <a:lstStyle/>
          <a:p>
            <a:pPr lvl="0"/>
            <a:r>
              <a:rPr lang="de-DE" dirty="0"/>
              <a:t>NAMED Query in </a:t>
            </a:r>
            <a:r>
              <a:rPr lang="de-DE" dirty="0" err="1"/>
              <a:t>entity</a:t>
            </a:r>
            <a:r>
              <a:rPr lang="de-DE" dirty="0"/>
              <a:t> (Beispiel 1)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1E56C-D5EE-894B-A97A-63E024CD47A7}"/>
              </a:ext>
            </a:extLst>
          </p:cNvPr>
          <p:cNvSpPr/>
          <p:nvPr/>
        </p:nvSpPr>
        <p:spPr>
          <a:xfrm>
            <a:off x="329832" y="3410115"/>
            <a:ext cx="10719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NamedQuery</a:t>
            </a:r>
            <a:r>
              <a:rPr lang="en-GB" sz="2000" dirty="0">
                <a:solidFill>
                  <a:schemeClr val="dk1"/>
                </a:solidFill>
              </a:rPr>
              <a:t>(name = </a:t>
            </a:r>
            <a:r>
              <a:rPr lang="en-GB" sz="2000" dirty="0" err="1">
                <a:solidFill>
                  <a:schemeClr val="dk1"/>
                </a:solidFill>
              </a:rPr>
              <a:t>Customer.ALL</a:t>
            </a:r>
            <a:r>
              <a:rPr lang="en-GB" sz="2000" dirty="0">
                <a:solidFill>
                  <a:schemeClr val="dk1"/>
                </a:solidFill>
              </a:rPr>
              <a:t>, query = </a:t>
            </a:r>
            <a:r>
              <a:rPr lang="en-GB" sz="2000" dirty="0">
                <a:solidFill>
                  <a:srgbClr val="0070C0"/>
                </a:solidFill>
              </a:rPr>
              <a:t>"select c from Customer c order by </a:t>
            </a:r>
            <a:r>
              <a:rPr lang="en-GB" sz="2000" dirty="0" err="1">
                <a:solidFill>
                  <a:srgbClr val="0070C0"/>
                </a:solidFill>
              </a:rPr>
              <a:t>c.name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>
                <a:solidFill>
                  <a:schemeClr val="dk1"/>
                </a:solidFill>
              </a:rPr>
              <a:t>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8D3E6-ECAC-AE45-A4CC-6EB7A9FA1184}"/>
              </a:ext>
            </a:extLst>
          </p:cNvPr>
          <p:cNvSpPr/>
          <p:nvPr/>
        </p:nvSpPr>
        <p:spPr>
          <a:xfrm>
            <a:off x="649657" y="5259659"/>
            <a:ext cx="5685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b="1" dirty="0">
                <a:solidFill>
                  <a:srgbClr val="7030A0"/>
                </a:solidFill>
              </a:rPr>
              <a:t>public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b="1" dirty="0">
                <a:solidFill>
                  <a:srgbClr val="7030A0"/>
                </a:solidFill>
              </a:rPr>
              <a:t>static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b="1" dirty="0">
                <a:solidFill>
                  <a:srgbClr val="7030A0"/>
                </a:solidFill>
              </a:rPr>
              <a:t>final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>
                <a:solidFill>
                  <a:schemeClr val="dk1"/>
                </a:solidFill>
              </a:rPr>
              <a:t>String </a:t>
            </a:r>
            <a:r>
              <a:rPr lang="en-GB" b="1" i="1" dirty="0">
                <a:solidFill>
                  <a:srgbClr val="0070C0"/>
                </a:solidFill>
              </a:rPr>
              <a:t>ALL</a:t>
            </a:r>
            <a:r>
              <a:rPr lang="en-GB" dirty="0">
                <a:solidFill>
                  <a:schemeClr val="dk1"/>
                </a:solidFill>
              </a:rPr>
              <a:t>= </a:t>
            </a:r>
            <a:r>
              <a:rPr lang="en-GB" dirty="0">
                <a:solidFill>
                  <a:srgbClr val="0070C0"/>
                </a:solidFill>
              </a:rPr>
              <a:t>"ALL_CUSTOMERS";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AFE70-1C3D-0D44-BD83-2B40D8F6BD79}"/>
              </a:ext>
            </a:extLst>
          </p:cNvPr>
          <p:cNvSpPr/>
          <p:nvPr/>
        </p:nvSpPr>
        <p:spPr>
          <a:xfrm>
            <a:off x="382957" y="4180999"/>
            <a:ext cx="3724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{</a:t>
            </a:r>
          </a:p>
        </p:txBody>
      </p:sp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C787C493-295D-7747-9533-B1A04C10C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537" y="4126745"/>
            <a:ext cx="2105818" cy="20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20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769441"/>
          </a:xfrm>
        </p:spPr>
        <p:txBody>
          <a:bodyPr/>
          <a:lstStyle/>
          <a:p>
            <a:pPr lvl="0"/>
            <a:r>
              <a:rPr lang="de-DE" dirty="0"/>
              <a:t>NAMED Query in Query Service (Beispiel 1)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06" y="2821884"/>
            <a:ext cx="1997946" cy="17536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649657" y="31561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A14F6-95AC-6446-A10B-BCB81F7EA282}"/>
              </a:ext>
            </a:extLst>
          </p:cNvPr>
          <p:cNvSpPr/>
          <p:nvPr/>
        </p:nvSpPr>
        <p:spPr>
          <a:xfrm>
            <a:off x="914400" y="3884763"/>
            <a:ext cx="5048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F3B59-E33E-304A-9F73-C0A04E8E9512}"/>
              </a:ext>
            </a:extLst>
          </p:cNvPr>
          <p:cNvSpPr/>
          <p:nvPr/>
        </p:nvSpPr>
        <p:spPr>
          <a:xfrm>
            <a:off x="649657" y="5082130"/>
            <a:ext cx="10518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List&lt;Customer&gt;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findAllCustomer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.createNamedQuery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485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0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REST API (Beispiel 1)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BF90C-EE81-DC47-9828-CF2F4B9B796A}"/>
              </a:ext>
            </a:extLst>
          </p:cNvPr>
          <p:cNvSpPr/>
          <p:nvPr/>
        </p:nvSpPr>
        <p:spPr>
          <a:xfrm>
            <a:off x="450482" y="3125878"/>
            <a:ext cx="6417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828259-EE74-AB41-971B-E6230233AAB4}"/>
              </a:ext>
            </a:extLst>
          </p:cNvPr>
          <p:cNvSpPr/>
          <p:nvPr/>
        </p:nvSpPr>
        <p:spPr>
          <a:xfrm>
            <a:off x="450482" y="4723184"/>
            <a:ext cx="1009454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"list"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listAllTodoUsers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.findAllCustomer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()).build();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</a:p>
          <a:p>
            <a:r>
              <a:rPr lang="en-GB" dirty="0">
                <a:latin typeface="Helvetica" pitchFamily="2" charset="0"/>
              </a:rPr>
              <a:t>    </a:t>
            </a:r>
            <a:endParaRPr lang="en-GB" dirty="0">
              <a:effectLst/>
              <a:latin typeface="Helvetica" pitchFamily="2" charset="0"/>
            </a:endParaRPr>
          </a:p>
        </p:txBody>
      </p:sp>
      <p:pic>
        <p:nvPicPr>
          <p:cNvPr id="12" name="Picture 11" descr="A close up of sunglasses&#10;&#10;Description automatically generated">
            <a:extLst>
              <a:ext uri="{FF2B5EF4-FFF2-40B4-BE49-F238E27FC236}">
                <a16:creationId xmlns:a16="http://schemas.microsoft.com/office/drawing/2014/main" id="{14CB1A81-CAEF-874E-866D-E79387A1F5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3160933"/>
            <a:ext cx="2934494" cy="19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13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JPQL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8" y="3743960"/>
            <a:ext cx="3825301" cy="82804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NAMED Query Beispiel 2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3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E523AD-4081-479D-A6A7-31F26251E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JAVA EE vs. JAKARTA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9304" y="3033713"/>
            <a:ext cx="2954411" cy="1908601"/>
          </a:xfrm>
        </p:spPr>
        <p:txBody>
          <a:bodyPr/>
          <a:lstStyle/>
          <a:p>
            <a:pPr lvl="0"/>
            <a:r>
              <a:rPr lang="de-DE" sz="2400" dirty="0"/>
              <a:t>JAVA EE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Bis 2019 bei Oracle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Schwergewichtet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Backend Framework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marL="285750" lvl="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7578804-6B33-8145-A210-20F343F4D47B}"/>
              </a:ext>
            </a:extLst>
          </p:cNvPr>
          <p:cNvSpPr txBox="1">
            <a:spLocks/>
          </p:cNvSpPr>
          <p:nvPr/>
        </p:nvSpPr>
        <p:spPr>
          <a:xfrm>
            <a:off x="5445715" y="3033713"/>
            <a:ext cx="5618569" cy="1741583"/>
          </a:xfrm>
          <a:prstGeom prst="rect">
            <a:avLst/>
          </a:prstGeom>
          <a:noFill/>
          <a:ln>
            <a:noFill/>
          </a:ln>
        </p:spPr>
        <p:txBody>
          <a:bodyPr vert="horz" lIns="0" tIns="25560" rIns="0" bIns="0" anchor="t" anchorCtr="0" compatLnSpc="1"/>
          <a:lstStyle>
            <a:lvl1pPr marL="0" marR="0" indent="0" algn="l" defTabSz="720725" rtl="0" hangingPunct="0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tabLst/>
              <a:defRPr lang="de-DE" sz="1800" b="0" i="0" u="none" strike="noStrike" baseline="0">
                <a:ln>
                  <a:noFill/>
                </a:ln>
                <a:solidFill>
                  <a:schemeClr val="bg1"/>
                </a:solidFill>
                <a:latin typeface="Arial" pitchFamily="18"/>
                <a:cs typeface="Arial" pitchFamily="18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7188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65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437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87"/>
              </a:spcAft>
              <a:buFont typeface="Symbol" panose="05050102010706020507" pitchFamily="18" charset="2"/>
              <a:buChar char="·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kern="0" dirty="0"/>
              <a:t>JAKARTA EE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/>
              <a:t>Ab 2019 </a:t>
            </a:r>
            <a:r>
              <a:rPr lang="en-GB" kern="0" dirty="0" err="1"/>
              <a:t>übernahm</a:t>
            </a:r>
            <a:r>
              <a:rPr lang="en-GB" kern="0" dirty="0"/>
              <a:t> Eclipse Foundation Java EE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Schlanke</a:t>
            </a:r>
            <a:r>
              <a:rPr lang="en-GB" kern="0" dirty="0"/>
              <a:t> Version von JAVA EE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kern="0" dirty="0" err="1"/>
              <a:t>Optimiert</a:t>
            </a:r>
            <a:r>
              <a:rPr lang="en-GB" kern="0" dirty="0"/>
              <a:t> </a:t>
            </a:r>
            <a:r>
              <a:rPr lang="en-GB" kern="0" dirty="0" err="1"/>
              <a:t>für</a:t>
            </a:r>
            <a:r>
              <a:rPr lang="en-GB" kern="0" dirty="0"/>
              <a:t> native Cloud Application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kern="0" dirty="0"/>
          </a:p>
          <a:p>
            <a:endParaRPr lang="en-GB" kern="0" dirty="0"/>
          </a:p>
          <a:p>
            <a:pPr marL="285750" indent="-285750">
              <a:buFont typeface="Wingdings" pitchFamily="2" charset="2"/>
              <a:buChar char="§"/>
            </a:pP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604374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21" y="1960681"/>
            <a:ext cx="7307262" cy="384721"/>
          </a:xfrm>
        </p:spPr>
        <p:txBody>
          <a:bodyPr/>
          <a:lstStyle/>
          <a:p>
            <a:pPr lvl="0"/>
            <a:r>
              <a:rPr lang="de-DE" dirty="0"/>
              <a:t>NAMED Query in </a:t>
            </a:r>
            <a:r>
              <a:rPr lang="de-DE" dirty="0" err="1"/>
              <a:t>entity</a:t>
            </a:r>
            <a:r>
              <a:rPr lang="de-DE" dirty="0"/>
              <a:t> (Beispiel 2)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1E56C-D5EE-894B-A97A-63E024CD47A7}"/>
              </a:ext>
            </a:extLst>
          </p:cNvPr>
          <p:cNvSpPr/>
          <p:nvPr/>
        </p:nvSpPr>
        <p:spPr>
          <a:xfrm>
            <a:off x="382957" y="3124579"/>
            <a:ext cx="10719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NamedQuery</a:t>
            </a:r>
            <a:r>
              <a:rPr lang="en-GB" sz="2000" dirty="0">
                <a:solidFill>
                  <a:schemeClr val="dk1"/>
                </a:solidFill>
              </a:rPr>
              <a:t>(name = </a:t>
            </a:r>
            <a:r>
              <a:rPr lang="en-GB" sz="2000" dirty="0" err="1">
                <a:solidFill>
                  <a:schemeClr val="dk1"/>
                </a:solidFill>
              </a:rPr>
              <a:t>Customer.BY_PATTERN</a:t>
            </a:r>
            <a:r>
              <a:rPr lang="en-GB" sz="2000" dirty="0">
                <a:solidFill>
                  <a:schemeClr val="dk1"/>
                </a:solidFill>
              </a:rPr>
              <a:t>, </a:t>
            </a:r>
          </a:p>
          <a:p>
            <a:pPr lvl="0">
              <a:defRPr/>
            </a:pPr>
            <a:r>
              <a:rPr lang="en-GB" sz="2000" dirty="0">
                <a:solidFill>
                  <a:schemeClr val="dk1"/>
                </a:solidFill>
              </a:rPr>
              <a:t>query = </a:t>
            </a:r>
            <a:r>
              <a:rPr lang="en-GB" sz="2000" dirty="0">
                <a:solidFill>
                  <a:srgbClr val="0070C0"/>
                </a:solidFill>
              </a:rPr>
              <a:t>"select c from Customer c where </a:t>
            </a:r>
            <a:r>
              <a:rPr lang="en-GB" sz="2000" dirty="0" err="1">
                <a:solidFill>
                  <a:srgbClr val="0070C0"/>
                </a:solidFill>
              </a:rPr>
              <a:t>c.name</a:t>
            </a:r>
            <a:r>
              <a:rPr lang="en-GB" sz="2000" dirty="0">
                <a:solidFill>
                  <a:srgbClr val="0070C0"/>
                </a:solidFill>
              </a:rPr>
              <a:t> like :name </a:t>
            </a:r>
            <a:r>
              <a:rPr lang="en-GB" sz="2000" dirty="0">
                <a:solidFill>
                  <a:schemeClr val="dk1"/>
                </a:solidFill>
              </a:rPr>
              <a:t>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8D3E6-ECAC-AE45-A4CC-6EB7A9FA1184}"/>
              </a:ext>
            </a:extLst>
          </p:cNvPr>
          <p:cNvSpPr/>
          <p:nvPr/>
        </p:nvSpPr>
        <p:spPr>
          <a:xfrm>
            <a:off x="649657" y="5259659"/>
            <a:ext cx="617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b="1" dirty="0">
                <a:solidFill>
                  <a:srgbClr val="7030A0"/>
                </a:solidFill>
              </a:rPr>
              <a:t>public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b="1" dirty="0">
                <a:solidFill>
                  <a:srgbClr val="7030A0"/>
                </a:solidFill>
              </a:rPr>
              <a:t>static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b="1" dirty="0">
                <a:solidFill>
                  <a:srgbClr val="7030A0"/>
                </a:solidFill>
              </a:rPr>
              <a:t>final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>
                <a:solidFill>
                  <a:schemeClr val="dk1"/>
                </a:solidFill>
              </a:rPr>
              <a:t>String </a:t>
            </a:r>
            <a:r>
              <a:rPr lang="en-GB" b="1" i="1" dirty="0">
                <a:solidFill>
                  <a:srgbClr val="0070C0"/>
                </a:solidFill>
              </a:rPr>
              <a:t>BY_PATTERN</a:t>
            </a:r>
            <a:r>
              <a:rPr lang="en-GB" dirty="0">
                <a:solidFill>
                  <a:schemeClr val="dk1"/>
                </a:solidFill>
              </a:rPr>
              <a:t>= </a:t>
            </a:r>
            <a:r>
              <a:rPr lang="en-GB" dirty="0">
                <a:solidFill>
                  <a:srgbClr val="0070C0"/>
                </a:solidFill>
              </a:rPr>
              <a:t>”</a:t>
            </a:r>
            <a:r>
              <a:rPr lang="en-GB" dirty="0" err="1">
                <a:solidFill>
                  <a:srgbClr val="0070C0"/>
                </a:solidFill>
              </a:rPr>
              <a:t>find.ByPattern</a:t>
            </a:r>
            <a:r>
              <a:rPr lang="en-GB" dirty="0">
                <a:solidFill>
                  <a:srgbClr val="0070C0"/>
                </a:solidFill>
              </a:rPr>
              <a:t>";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AFE70-1C3D-0D44-BD83-2B40D8F6BD79}"/>
              </a:ext>
            </a:extLst>
          </p:cNvPr>
          <p:cNvSpPr/>
          <p:nvPr/>
        </p:nvSpPr>
        <p:spPr>
          <a:xfrm>
            <a:off x="382957" y="4180999"/>
            <a:ext cx="3724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{</a:t>
            </a:r>
          </a:p>
        </p:txBody>
      </p:sp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5B4CCC4A-749B-9A41-9091-C6C0C1F56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0" y="1420895"/>
            <a:ext cx="1124554" cy="10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2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Query Service (Beispiel 2)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50" y="1417250"/>
            <a:ext cx="1238250" cy="10868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450482" y="28218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A14F6-95AC-6446-A10B-BCB81F7EA282}"/>
              </a:ext>
            </a:extLst>
          </p:cNvPr>
          <p:cNvSpPr/>
          <p:nvPr/>
        </p:nvSpPr>
        <p:spPr>
          <a:xfrm>
            <a:off x="647700" y="3487497"/>
            <a:ext cx="5048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PersistenceContext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BC2AB-1DF4-384C-A566-A9DB5300E17F}"/>
              </a:ext>
            </a:extLst>
          </p:cNvPr>
          <p:cNvSpPr/>
          <p:nvPr/>
        </p:nvSpPr>
        <p:spPr>
          <a:xfrm>
            <a:off x="450482" y="4692407"/>
            <a:ext cx="10065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Collection&lt;Customer&gt;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findCustomerByPattern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createNamedQuery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BY_PATTERN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setParameter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"name"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"%"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"%"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361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6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REST API (Beispiel 2)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BF90C-EE81-DC47-9828-CF2F4B9B796A}"/>
              </a:ext>
            </a:extLst>
          </p:cNvPr>
          <p:cNvSpPr/>
          <p:nvPr/>
        </p:nvSpPr>
        <p:spPr>
          <a:xfrm>
            <a:off x="450482" y="3125878"/>
            <a:ext cx="6417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80165-CD67-0542-A47C-199B4EC4F564}"/>
              </a:ext>
            </a:extLst>
          </p:cNvPr>
          <p:cNvSpPr/>
          <p:nvPr/>
        </p:nvSpPr>
        <p:spPr>
          <a:xfrm>
            <a:off x="450482" y="4507149"/>
            <a:ext cx="112252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”pattern"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 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findCustomerByPattern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QueryParam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"name"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Collection&lt;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TodoUser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.findCustomerByPattern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).build();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2" name="Picture 11" descr="A close up of sunglasses&#10;&#10;Description automatically generated">
            <a:extLst>
              <a:ext uri="{FF2B5EF4-FFF2-40B4-BE49-F238E27FC236}">
                <a16:creationId xmlns:a16="http://schemas.microsoft.com/office/drawing/2014/main" id="{F9DB007E-64AB-F24E-A4E1-75D2B80FE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798" y="1452849"/>
            <a:ext cx="1523495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95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JPQL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9" y="3743960"/>
            <a:ext cx="3977702" cy="14058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NAMED Query Bespiel 3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64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1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21" y="1960681"/>
            <a:ext cx="7307262" cy="384721"/>
          </a:xfrm>
        </p:spPr>
        <p:txBody>
          <a:bodyPr/>
          <a:lstStyle/>
          <a:p>
            <a:pPr lvl="0"/>
            <a:r>
              <a:rPr lang="de-DE" dirty="0"/>
              <a:t>NAMED Query in </a:t>
            </a:r>
            <a:r>
              <a:rPr lang="de-DE" dirty="0" err="1"/>
              <a:t>entity</a:t>
            </a:r>
            <a:r>
              <a:rPr lang="de-DE" dirty="0"/>
              <a:t> (Beispiel 3)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81E56C-D5EE-894B-A97A-63E024CD47A7}"/>
              </a:ext>
            </a:extLst>
          </p:cNvPr>
          <p:cNvSpPr/>
          <p:nvPr/>
        </p:nvSpPr>
        <p:spPr>
          <a:xfrm>
            <a:off x="382957" y="3124579"/>
            <a:ext cx="107191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</a:t>
            </a:r>
            <a:r>
              <a:rPr lang="en-GB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NamedQuery</a:t>
            </a:r>
            <a:r>
              <a:rPr lang="en-GB" sz="2000" dirty="0">
                <a:solidFill>
                  <a:schemeClr val="dk1"/>
                </a:solidFill>
              </a:rPr>
              <a:t>(name = </a:t>
            </a:r>
            <a:r>
              <a:rPr lang="en-GB" sz="2000" dirty="0" err="1">
                <a:solidFill>
                  <a:schemeClr val="dk1"/>
                </a:solidFill>
              </a:rPr>
              <a:t>Customer.BY_PATTERN</a:t>
            </a:r>
            <a:r>
              <a:rPr lang="en-GB" sz="2000" dirty="0">
                <a:solidFill>
                  <a:schemeClr val="dk1"/>
                </a:solidFill>
              </a:rPr>
              <a:t>, </a:t>
            </a:r>
          </a:p>
          <a:p>
            <a:pPr lvl="0">
              <a:defRPr/>
            </a:pPr>
            <a:r>
              <a:rPr lang="en-GB" sz="2000" dirty="0">
                <a:solidFill>
                  <a:schemeClr val="dk1"/>
                </a:solidFill>
              </a:rPr>
              <a:t>query = </a:t>
            </a:r>
            <a:r>
              <a:rPr lang="en-GB" sz="2000" dirty="0">
                <a:solidFill>
                  <a:srgbClr val="0070C0"/>
                </a:solidFill>
              </a:rPr>
              <a:t>"select c from Customer c where </a:t>
            </a:r>
            <a:r>
              <a:rPr lang="en-GB" sz="2000" dirty="0" err="1">
                <a:solidFill>
                  <a:srgbClr val="0070C0"/>
                </a:solidFill>
              </a:rPr>
              <a:t>c.email</a:t>
            </a:r>
            <a:r>
              <a:rPr lang="en-GB" sz="2000" dirty="0">
                <a:solidFill>
                  <a:srgbClr val="0070C0"/>
                </a:solidFill>
              </a:rPr>
              <a:t> = :email </a:t>
            </a:r>
            <a:r>
              <a:rPr lang="en-GB" sz="2000" dirty="0">
                <a:solidFill>
                  <a:schemeClr val="dk1"/>
                </a:solidFill>
              </a:rPr>
              <a:t>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8D3E6-ECAC-AE45-A4CC-6EB7A9FA1184}"/>
              </a:ext>
            </a:extLst>
          </p:cNvPr>
          <p:cNvSpPr/>
          <p:nvPr/>
        </p:nvSpPr>
        <p:spPr>
          <a:xfrm>
            <a:off x="332945" y="5312498"/>
            <a:ext cx="818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sz="20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en-GB" sz="20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final</a:t>
            </a:r>
            <a:r>
              <a:rPr lang="en-GB" sz="20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String </a:t>
            </a:r>
            <a:r>
              <a:rPr lang="en-GB" sz="2000" b="1" i="1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BY_EMAIL</a:t>
            </a:r>
            <a:r>
              <a:rPr lang="en-GB" sz="200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GB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r>
              <a:rPr lang="en-GB" sz="20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find.ByEmail</a:t>
            </a:r>
            <a:r>
              <a:rPr lang="en-GB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FAFE70-1C3D-0D44-BD83-2B40D8F6BD79}"/>
              </a:ext>
            </a:extLst>
          </p:cNvPr>
          <p:cNvSpPr/>
          <p:nvPr/>
        </p:nvSpPr>
        <p:spPr>
          <a:xfrm>
            <a:off x="382957" y="4180999"/>
            <a:ext cx="37240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{</a:t>
            </a:r>
          </a:p>
        </p:txBody>
      </p:sp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0FDB9C73-45B7-F348-87B6-07A302396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0" y="1431472"/>
            <a:ext cx="1102518" cy="10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7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5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Query Service (Beispiel 3)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1436318"/>
            <a:ext cx="1194802" cy="1048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450482" y="26874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F2DDE-7D6A-7947-A244-4B8107D704F7}"/>
              </a:ext>
            </a:extLst>
          </p:cNvPr>
          <p:cNvSpPr/>
          <p:nvPr/>
        </p:nvSpPr>
        <p:spPr>
          <a:xfrm>
            <a:off x="450482" y="3429000"/>
            <a:ext cx="120463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TodoUser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findCustomerByEmail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1600" dirty="0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</a:t>
            </a:r>
            <a:r>
              <a:rPr lang="en-GB" sz="1600" dirty="0" err="1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NoResultException</a:t>
            </a:r>
            <a:r>
              <a:rPr lang="en-GB" sz="1600" dirty="0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NonUniqueResultException</a:t>
            </a:r>
            <a:r>
              <a:rPr lang="en-GB" sz="1600" dirty="0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1600" dirty="0" err="1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IllegalStateException</a:t>
            </a:r>
            <a:r>
              <a:rPr lang="en-GB" sz="1600" dirty="0">
                <a:solidFill>
                  <a:srgbClr val="3F7F5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by delete or update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createNamedQuery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BY_EMAIL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setParameter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"email"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getSingleResult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 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catch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NonUniqueResultException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NoResultException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356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9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REST API (Beispiel 3)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BF90C-EE81-DC47-9828-CF2F4B9B796A}"/>
              </a:ext>
            </a:extLst>
          </p:cNvPr>
          <p:cNvSpPr/>
          <p:nvPr/>
        </p:nvSpPr>
        <p:spPr>
          <a:xfrm>
            <a:off x="450482" y="3125878"/>
            <a:ext cx="6417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36972-202D-E444-9FC4-BDEC1782D83A}"/>
              </a:ext>
            </a:extLst>
          </p:cNvPr>
          <p:cNvSpPr/>
          <p:nvPr/>
        </p:nvSpPr>
        <p:spPr>
          <a:xfrm>
            <a:off x="450482" y="4446271"/>
            <a:ext cx="111061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Helvetica" pitchFamily="2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Helvetica" pitchFamily="2" charset="0"/>
              </a:rPr>
              <a:t>"find/{email}"</a:t>
            </a:r>
            <a:r>
              <a:rPr lang="en-GB" sz="2000" dirty="0">
                <a:solidFill>
                  <a:srgbClr val="000000"/>
                </a:solidFill>
                <a:latin typeface="Helvetica" pitchFamily="2" charset="0"/>
              </a:rPr>
              <a:t>)  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//  Dynamic Segment: </a:t>
            </a:r>
            <a:r>
              <a:rPr lang="en-GB" sz="2000" u="sng" dirty="0" err="1">
                <a:solidFill>
                  <a:srgbClr val="3F7F5F"/>
                </a:solidFill>
                <a:latin typeface="Helvetica" pitchFamily="2" charset="0"/>
              </a:rPr>
              <a:t>url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/find/email</a:t>
            </a:r>
          </a:p>
          <a:p>
            <a:r>
              <a:rPr lang="en-GB" sz="2000" dirty="0">
                <a:solidFill>
                  <a:srgbClr val="646464"/>
                </a:solidFill>
                <a:latin typeface="Helvetica" pitchFamily="2" charset="0"/>
              </a:rPr>
              <a:t>@GET</a:t>
            </a:r>
          </a:p>
          <a:p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// public 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TodoUser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 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findTodoUserByEmail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(@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NotNull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 @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PathParam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("email") @</a:t>
            </a:r>
            <a:r>
              <a:rPr lang="en-GB" sz="2000" dirty="0" err="1">
                <a:solidFill>
                  <a:srgbClr val="3F7F5F"/>
                </a:solidFill>
                <a:latin typeface="Helvetica" pitchFamily="2" charset="0"/>
              </a:rPr>
              <a:t>DefaultValue</a:t>
            </a:r>
            <a:r>
              <a:rPr lang="en-GB" sz="2000" dirty="0">
                <a:solidFill>
                  <a:srgbClr val="3F7F5F"/>
                </a:solidFill>
                <a:latin typeface="Helvetica" pitchFamily="2" charset="0"/>
              </a:rPr>
              <a:t>("") String email)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-GB" sz="2000" dirty="0">
                <a:latin typeface="Helvetica" pitchFamily="2" charset="0"/>
              </a:rPr>
              <a:t> Customer </a:t>
            </a:r>
            <a:r>
              <a:rPr lang="en-GB" sz="2000" dirty="0" err="1">
                <a:latin typeface="Helvetica" pitchFamily="2" charset="0"/>
              </a:rPr>
              <a:t>findCustomerByEmail</a:t>
            </a:r>
            <a:r>
              <a:rPr lang="en-GB" sz="2000" dirty="0"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646464"/>
                </a:solidFill>
                <a:latin typeface="Helvetica" pitchFamily="2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Helvetica" pitchFamily="2" charset="0"/>
              </a:rPr>
              <a:t>PathParam</a:t>
            </a:r>
            <a:r>
              <a:rPr lang="en-GB" sz="2000" dirty="0"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Helvetica" pitchFamily="2" charset="0"/>
              </a:rPr>
              <a:t>"email"</a:t>
            </a:r>
            <a:r>
              <a:rPr lang="en-GB" sz="2000" dirty="0">
                <a:latin typeface="Helvetica" pitchFamily="2" charset="0"/>
              </a:rPr>
              <a:t>) </a:t>
            </a:r>
            <a:r>
              <a:rPr lang="en-GB" sz="2000" dirty="0">
                <a:solidFill>
                  <a:srgbClr val="646464"/>
                </a:solidFill>
                <a:latin typeface="Helvetica" pitchFamily="2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Helvetica" pitchFamily="2" charset="0"/>
              </a:rPr>
              <a:t>DefaultValue</a:t>
            </a:r>
            <a:r>
              <a:rPr lang="en-GB" sz="2000" dirty="0"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Helvetica" pitchFamily="2" charset="0"/>
              </a:rPr>
              <a:t>""</a:t>
            </a:r>
            <a:r>
              <a:rPr lang="en-GB" sz="2000" dirty="0">
                <a:latin typeface="Helvetica" pitchFamily="2" charset="0"/>
              </a:rPr>
              <a:t>) String </a:t>
            </a:r>
            <a:r>
              <a:rPr lang="en-GB" sz="2000" dirty="0">
                <a:solidFill>
                  <a:srgbClr val="6A3E3E"/>
                </a:solidFill>
                <a:latin typeface="Helvetica" pitchFamily="2" charset="0"/>
              </a:rPr>
              <a:t>email</a:t>
            </a:r>
            <a:r>
              <a:rPr lang="en-GB" sz="2000" dirty="0">
                <a:latin typeface="Helvetica" pitchFamily="2" charset="0"/>
              </a:rPr>
              <a:t>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Helvetica" pitchFamily="2" charset="0"/>
              </a:rPr>
              <a:t>return</a:t>
            </a:r>
            <a:r>
              <a:rPr lang="en-GB" sz="2000" dirty="0">
                <a:latin typeface="Helvetica" pitchFamily="2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Helvetica" pitchFamily="2" charset="0"/>
              </a:rPr>
              <a:t>queryService</a:t>
            </a:r>
            <a:r>
              <a:rPr lang="en-GB" sz="2000" dirty="0" err="1">
                <a:latin typeface="Helvetica" pitchFamily="2" charset="0"/>
              </a:rPr>
              <a:t>.findCustomerByEmail</a:t>
            </a:r>
            <a:r>
              <a:rPr lang="en-GB" sz="2000" dirty="0"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Helvetica" pitchFamily="2" charset="0"/>
              </a:rPr>
              <a:t>email</a:t>
            </a:r>
            <a:r>
              <a:rPr lang="en-GB" sz="2000" dirty="0">
                <a:latin typeface="Helvetica" pitchFamily="2" charset="0"/>
              </a:rPr>
              <a:t>);</a:t>
            </a:r>
          </a:p>
          <a:p>
            <a:r>
              <a:rPr lang="en-GB" sz="2000" dirty="0">
                <a:latin typeface="Helvetica" pitchFamily="2" charset="0"/>
              </a:rPr>
              <a:t>}</a:t>
            </a:r>
            <a:endParaRPr lang="en-GB" sz="2000" dirty="0">
              <a:effectLst/>
              <a:latin typeface="Helvetica" pitchFamily="2" charset="0"/>
            </a:endParaRPr>
          </a:p>
        </p:txBody>
      </p:sp>
      <p:pic>
        <p:nvPicPr>
          <p:cNvPr id="13" name="Picture 12" descr="A close up of sunglasses&#10;&#10;Description automatically generated">
            <a:extLst>
              <a:ext uri="{FF2B5EF4-FFF2-40B4-BE49-F238E27FC236}">
                <a16:creationId xmlns:a16="http://schemas.microsoft.com/office/drawing/2014/main" id="{990F69B5-C1D8-194C-BC36-CF520DC04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98" y="1452849"/>
            <a:ext cx="1523496" cy="10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9" y="3743960"/>
            <a:ext cx="3977702" cy="14058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DUPLIKATE !!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2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565357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Customer-rest </a:t>
            </a:r>
            <a:r>
              <a:rPr lang="de-DE" kern="0" dirty="0" err="1"/>
              <a:t>crud</a:t>
            </a:r>
            <a:r>
              <a:rPr lang="de-DE" kern="0" dirty="0"/>
              <a:t>: 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1DAF2-1F9C-864C-B07A-656055187C08}"/>
              </a:ext>
            </a:extLst>
          </p:cNvPr>
          <p:cNvSpPr/>
          <p:nvPr/>
        </p:nvSpPr>
        <p:spPr>
          <a:xfrm>
            <a:off x="947737" y="3206761"/>
            <a:ext cx="57578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Unser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Lösung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erlaubt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Duplikate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</a:t>
            </a:r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C769A77-DC1D-3447-999D-EB87A17514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883905"/>
            <a:ext cx="4388644" cy="28239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4AB743-3ACE-1F46-B1B7-EB8F416CAD30}"/>
              </a:ext>
            </a:extLst>
          </p:cNvPr>
          <p:cNvSpPr/>
          <p:nvPr/>
        </p:nvSpPr>
        <p:spPr>
          <a:xfrm>
            <a:off x="968560" y="4041000"/>
            <a:ext cx="57578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Lösung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Email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eindeutig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6FFAE-F785-BB46-B18C-5794EEBC999B}"/>
              </a:ext>
            </a:extLst>
          </p:cNvPr>
          <p:cNvSpPr/>
          <p:nvPr/>
        </p:nvSpPr>
        <p:spPr>
          <a:xfrm>
            <a:off x="968560" y="4906244"/>
            <a:ext cx="57578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Anzahl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gespeicherte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Emails!</a:t>
            </a:r>
          </a:p>
        </p:txBody>
      </p:sp>
    </p:spTree>
    <p:extLst>
      <p:ext uri="{BB962C8B-B14F-4D97-AF65-F5344CB8AC3E}">
        <p14:creationId xmlns:p14="http://schemas.microsoft.com/office/powerpoint/2010/main" val="3687411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JPQL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1599" y="3743960"/>
            <a:ext cx="3977702" cy="140589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Dynamic Query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Native Query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F570045-A0B3-4B9C-8D19-43B4775316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F570045-A0B3-4B9C-8D19-43B477531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AC08EEC-5A7C-4756-9795-B8558E5E6C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511200-ED93-4467-8382-097BC912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persistence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(JPL)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A80B8F0-9D58-40ED-9AD4-12D2371179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9146588-1CDC-452E-AE71-D5F8138A6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Eine Schicht zwischen Model und Datenbank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Bildet Objekte auf relationale Datenbank ab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Generiert DB Tabellen und deren Beziehungen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6BA9972B-22C4-A144-B61A-262192C005B9}"/>
              </a:ext>
            </a:extLst>
          </p:cNvPr>
          <p:cNvSpPr/>
          <p:nvPr/>
        </p:nvSpPr>
        <p:spPr>
          <a:xfrm>
            <a:off x="8382592" y="4125374"/>
            <a:ext cx="1505688" cy="1213220"/>
          </a:xfrm>
          <a:prstGeom prst="can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1808A-915B-A84B-A014-8F5A8FBDF0C5}"/>
              </a:ext>
            </a:extLst>
          </p:cNvPr>
          <p:cNvSpPr/>
          <p:nvPr/>
        </p:nvSpPr>
        <p:spPr>
          <a:xfrm>
            <a:off x="7899991" y="2806995"/>
            <a:ext cx="2466753" cy="62200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CEA341-8D75-C343-B7E6-304BD5557E73}"/>
              </a:ext>
            </a:extLst>
          </p:cNvPr>
          <p:cNvSpPr/>
          <p:nvPr/>
        </p:nvSpPr>
        <p:spPr>
          <a:xfrm>
            <a:off x="7899990" y="3546072"/>
            <a:ext cx="2466753" cy="352584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JPL</a:t>
            </a:r>
          </a:p>
        </p:txBody>
      </p:sp>
    </p:spTree>
    <p:extLst>
      <p:ext uri="{BB962C8B-B14F-4D97-AF65-F5344CB8AC3E}">
        <p14:creationId xmlns:p14="http://schemas.microsoft.com/office/powerpoint/2010/main" val="34296610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Native Query in Query Service (Beispiel 4)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1436318"/>
            <a:ext cx="1194802" cy="1048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450482" y="26874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4D7C6-7CE4-F541-888F-26A8F67551EA}"/>
              </a:ext>
            </a:extLst>
          </p:cNvPr>
          <p:cNvSpPr/>
          <p:nvPr/>
        </p:nvSpPr>
        <p:spPr>
          <a:xfrm>
            <a:off x="225241" y="3675741"/>
            <a:ext cx="117431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countCustomerByEmail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 </a:t>
            </a: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.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createNativeQuery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"select count (id) from 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CustomerTable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where exists (select id from 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CustomerTable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where email = ?)"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        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setParameter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(1,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37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2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NAMED Query in REST API (Beispiel 4)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BF90C-EE81-DC47-9828-CF2F4B9B796A}"/>
              </a:ext>
            </a:extLst>
          </p:cNvPr>
          <p:cNvSpPr/>
          <p:nvPr/>
        </p:nvSpPr>
        <p:spPr>
          <a:xfrm>
            <a:off x="450482" y="3125878"/>
            <a:ext cx="6417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CustomerRest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  <p:pic>
        <p:nvPicPr>
          <p:cNvPr id="13" name="Picture 12" descr="A close up of sunglasses&#10;&#10;Description automatically generated">
            <a:extLst>
              <a:ext uri="{FF2B5EF4-FFF2-40B4-BE49-F238E27FC236}">
                <a16:creationId xmlns:a16="http://schemas.microsoft.com/office/drawing/2014/main" id="{990F69B5-C1D8-194C-BC36-CF520DC04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98" y="1452849"/>
            <a:ext cx="1523496" cy="10156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EE334E-3C62-7941-BD15-5431E97FBEC5}"/>
              </a:ext>
            </a:extLst>
          </p:cNvPr>
          <p:cNvSpPr/>
          <p:nvPr/>
        </p:nvSpPr>
        <p:spPr>
          <a:xfrm>
            <a:off x="450482" y="4490434"/>
            <a:ext cx="117431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"count"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countTodoUserByEmail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QueryParam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"email”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.countTodoUserByEmail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)).build();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486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PERSISTENCE SERVICE Anpassen!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DE0EF-B1E9-DA40-BB80-B7A170DC1ABD}"/>
              </a:ext>
            </a:extLst>
          </p:cNvPr>
          <p:cNvSpPr/>
          <p:nvPr/>
        </p:nvSpPr>
        <p:spPr>
          <a:xfrm>
            <a:off x="947738" y="2738746"/>
            <a:ext cx="105956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create(Customer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u="sng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.countCustomerrByEmail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Integer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(Integer) 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(0);</a:t>
            </a: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getId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==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null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&amp;&amp;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== 0) {</a:t>
            </a:r>
          </a:p>
          <a:p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.persist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todoUser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6A3E3E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687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JPL </a:t>
            </a:r>
            <a:r>
              <a:rPr lang="de-DE" sz="2800" dirty="0" err="1"/>
              <a:t>BEziehungen</a:t>
            </a:r>
            <a:endParaRPr lang="de-DE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5585" y="3472915"/>
            <a:ext cx="3977702" cy="2351856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OneToOne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OneToMany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ManyToOne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ManyToMany</a:t>
            </a:r>
            <a:endParaRPr lang="de-DE" sz="24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47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52CE89-58BD-024D-B596-1A8BF266E615}"/>
              </a:ext>
            </a:extLst>
          </p:cNvPr>
          <p:cNvSpPr/>
          <p:nvPr/>
        </p:nvSpPr>
        <p:spPr>
          <a:xfrm>
            <a:off x="838200" y="2133601"/>
            <a:ext cx="188595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6E18A-97E9-5449-A18C-F732A037C0DA}"/>
              </a:ext>
            </a:extLst>
          </p:cNvPr>
          <p:cNvSpPr/>
          <p:nvPr/>
        </p:nvSpPr>
        <p:spPr>
          <a:xfrm>
            <a:off x="5519738" y="2100263"/>
            <a:ext cx="188595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Address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FE4560-6771-3444-9D61-DEBD4706B2F2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2724150" y="2543176"/>
            <a:ext cx="2795588" cy="33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E34395-85DC-C641-9653-4073487056A8}"/>
              </a:ext>
            </a:extLst>
          </p:cNvPr>
          <p:cNvSpPr txBox="1"/>
          <p:nvPr/>
        </p:nvSpPr>
        <p:spPr>
          <a:xfrm>
            <a:off x="2909888" y="2146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E8A31-40FB-324B-AE4C-65757360A657}"/>
              </a:ext>
            </a:extLst>
          </p:cNvPr>
          <p:cNvSpPr txBox="1"/>
          <p:nvPr/>
        </p:nvSpPr>
        <p:spPr>
          <a:xfrm>
            <a:off x="4985617" y="267735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6F873-7452-A544-BAEF-9AF3E2E43975}"/>
              </a:ext>
            </a:extLst>
          </p:cNvPr>
          <p:cNvSpPr txBox="1"/>
          <p:nvPr/>
        </p:nvSpPr>
        <p:spPr>
          <a:xfrm>
            <a:off x="8343343" y="2254300"/>
            <a:ext cx="224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1-1 Beziehung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FB75E5-7253-B143-A489-48128ABF92CC}"/>
              </a:ext>
            </a:extLst>
          </p:cNvPr>
          <p:cNvGrpSpPr/>
          <p:nvPr/>
        </p:nvGrpSpPr>
        <p:grpSpPr>
          <a:xfrm>
            <a:off x="836597" y="3721477"/>
            <a:ext cx="9805452" cy="946428"/>
            <a:chOff x="836597" y="3721477"/>
            <a:chExt cx="9805452" cy="9464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8E376E-3482-6C4A-9C2A-EFC1532FCE3E}"/>
                </a:ext>
              </a:extLst>
            </p:cNvPr>
            <p:cNvSpPr/>
            <p:nvPr/>
          </p:nvSpPr>
          <p:spPr>
            <a:xfrm>
              <a:off x="836597" y="3754815"/>
              <a:ext cx="1885950" cy="885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800" dirty="0"/>
                <a:t>Customer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A6967B-E382-FC49-9973-529A4C76F3A9}"/>
                </a:ext>
              </a:extLst>
            </p:cNvPr>
            <p:cNvSpPr/>
            <p:nvPr/>
          </p:nvSpPr>
          <p:spPr>
            <a:xfrm>
              <a:off x="5518135" y="3721477"/>
              <a:ext cx="1885950" cy="885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800" dirty="0"/>
                <a:t>Email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730AE5B-361D-6C4B-8D0E-0BFB3DB21462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 flipV="1">
              <a:off x="2722547" y="4164390"/>
              <a:ext cx="2795588" cy="33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091C09-2F05-4543-9329-87AADC7F12C3}"/>
                </a:ext>
              </a:extLst>
            </p:cNvPr>
            <p:cNvSpPr txBox="1"/>
            <p:nvPr/>
          </p:nvSpPr>
          <p:spPr>
            <a:xfrm>
              <a:off x="2908285" y="376779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D73F9-0029-744C-9B1C-4E134154D7D9}"/>
                </a:ext>
              </a:extLst>
            </p:cNvPr>
            <p:cNvSpPr txBox="1"/>
            <p:nvPr/>
          </p:nvSpPr>
          <p:spPr>
            <a:xfrm>
              <a:off x="4984014" y="4298573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0..*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701CDD-37DE-3C40-8114-56AE387DA0AE}"/>
                </a:ext>
              </a:extLst>
            </p:cNvPr>
            <p:cNvSpPr txBox="1"/>
            <p:nvPr/>
          </p:nvSpPr>
          <p:spPr>
            <a:xfrm>
              <a:off x="8343343" y="3875514"/>
              <a:ext cx="22987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dirty="0"/>
                <a:t>1-N Beziehung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8AD226-D31B-A746-AC70-B99488E42C8B}"/>
              </a:ext>
            </a:extLst>
          </p:cNvPr>
          <p:cNvGrpSpPr/>
          <p:nvPr/>
        </p:nvGrpSpPr>
        <p:grpSpPr>
          <a:xfrm>
            <a:off x="838200" y="5301972"/>
            <a:ext cx="9928883" cy="946428"/>
            <a:chOff x="838200" y="5301972"/>
            <a:chExt cx="9928883" cy="9464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9FAB83-AB2B-AF45-B0E9-451D30591994}"/>
                </a:ext>
              </a:extLst>
            </p:cNvPr>
            <p:cNvSpPr/>
            <p:nvPr/>
          </p:nvSpPr>
          <p:spPr>
            <a:xfrm>
              <a:off x="838200" y="5335310"/>
              <a:ext cx="1885950" cy="885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800" dirty="0"/>
                <a:t>Customer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6B3B1F-5350-8E4F-98E7-1EFB4B7238F6}"/>
                </a:ext>
              </a:extLst>
            </p:cNvPr>
            <p:cNvSpPr/>
            <p:nvPr/>
          </p:nvSpPr>
          <p:spPr>
            <a:xfrm>
              <a:off x="5519738" y="5301972"/>
              <a:ext cx="1885950" cy="8858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2800" dirty="0"/>
                <a:t>Vehicle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09187D-5B42-264D-8840-CFF41091979C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 flipV="1">
              <a:off x="2724150" y="5744885"/>
              <a:ext cx="2795588" cy="33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C5237D-5323-ED43-A6A6-AFC63A2123EC}"/>
                </a:ext>
              </a:extLst>
            </p:cNvPr>
            <p:cNvSpPr txBox="1"/>
            <p:nvPr/>
          </p:nvSpPr>
          <p:spPr>
            <a:xfrm>
              <a:off x="2909888" y="5348287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1..*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F89900-2DF6-FB47-8E09-FF24891C498A}"/>
                </a:ext>
              </a:extLst>
            </p:cNvPr>
            <p:cNvSpPr txBox="1"/>
            <p:nvPr/>
          </p:nvSpPr>
          <p:spPr>
            <a:xfrm>
              <a:off x="4985617" y="5879068"/>
              <a:ext cx="532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1..*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A0FEE9-E2FB-F74F-B121-37353141C845}"/>
                </a:ext>
              </a:extLst>
            </p:cNvPr>
            <p:cNvSpPr txBox="1"/>
            <p:nvPr/>
          </p:nvSpPr>
          <p:spPr>
            <a:xfrm>
              <a:off x="8343343" y="5456009"/>
              <a:ext cx="2423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800" dirty="0"/>
                <a:t>N-M Beziehung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3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Content Placeholder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0A9FA1-7D3D-9142-894E-0FBB8CB54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52610" y="2598774"/>
            <a:ext cx="2400300" cy="2628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89B80-71A0-D949-9411-1FA438D49AFA}"/>
              </a:ext>
            </a:extLst>
          </p:cNvPr>
          <p:cNvSpPr/>
          <p:nvPr/>
        </p:nvSpPr>
        <p:spPr>
          <a:xfrm>
            <a:off x="951547" y="4858345"/>
            <a:ext cx="5791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Helvetica" pitchFamily="2" charset="0"/>
              </a:rPr>
              <a:t>Customer </a:t>
            </a:r>
            <a:r>
              <a:rPr lang="en-GB" sz="2400" dirty="0">
                <a:solidFill>
                  <a:srgbClr val="6A3E3E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=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new</a:t>
            </a:r>
            <a:r>
              <a:rPr lang="en-GB" sz="2400" dirty="0">
                <a:effectLst/>
                <a:latin typeface="Helvetica" pitchFamily="2" charset="0"/>
              </a:rPr>
              <a:t> Customer();</a:t>
            </a:r>
          </a:p>
          <a:p>
            <a:r>
              <a:rPr lang="en-GB" sz="2400" dirty="0" err="1">
                <a:solidFill>
                  <a:srgbClr val="6A3E3E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 err="1">
                <a:effectLst/>
                <a:latin typeface="Helvetica" pitchFamily="2" charset="0"/>
              </a:rPr>
              <a:t>.getAddress</a:t>
            </a:r>
            <a:r>
              <a:rPr lang="en-GB" sz="2400" dirty="0">
                <a:effectLst/>
                <a:latin typeface="Helvetica" pitchFamily="2" charset="0"/>
              </a:rPr>
              <a:t>().</a:t>
            </a:r>
            <a:r>
              <a:rPr lang="en-GB" sz="2400" dirty="0" err="1">
                <a:effectLst/>
                <a:latin typeface="Helvetica" pitchFamily="2" charset="0"/>
              </a:rPr>
              <a:t>getCity</a:t>
            </a:r>
            <a:r>
              <a:rPr lang="en-GB" sz="2400" dirty="0">
                <a:effectLst/>
                <a:latin typeface="Helvetica" pitchFamily="2" charset="0"/>
              </a:rPr>
              <a:t>();       </a:t>
            </a:r>
          </a:p>
          <a:p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367A4-A640-BA45-84D7-16FCF7448B75}"/>
              </a:ext>
            </a:extLst>
          </p:cNvPr>
          <p:cNvSpPr/>
          <p:nvPr/>
        </p:nvSpPr>
        <p:spPr>
          <a:xfrm>
            <a:off x="928687" y="2206079"/>
            <a:ext cx="5562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Customer {</a:t>
            </a:r>
          </a:p>
          <a:p>
            <a:endParaRPr lang="en-GB" sz="2400" dirty="0"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	private</a:t>
            </a:r>
            <a:r>
              <a:rPr lang="en-GB" sz="2400" dirty="0">
                <a:effectLst/>
                <a:latin typeface="Helvetica" pitchFamily="2" charset="0"/>
              </a:rPr>
              <a:t> Address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address</a:t>
            </a:r>
            <a:endParaRPr lang="en-GB" sz="2400" dirty="0">
              <a:solidFill>
                <a:srgbClr val="3F7F5F"/>
              </a:solidFill>
              <a:effectLst/>
              <a:latin typeface="Helvetica" pitchFamily="2" charset="0"/>
            </a:endParaRPr>
          </a:p>
          <a:p>
            <a:endParaRPr lang="en-GB" sz="2400" dirty="0"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	private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;  </a:t>
            </a:r>
            <a:endParaRPr lang="en-GB" sz="2400" dirty="0">
              <a:solidFill>
                <a:srgbClr val="3F7F5F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0B6CFC-7F32-E447-B064-AC65680DF817}"/>
              </a:ext>
            </a:extLst>
          </p:cNvPr>
          <p:cNvSpPr/>
          <p:nvPr/>
        </p:nvSpPr>
        <p:spPr>
          <a:xfrm>
            <a:off x="6491287" y="5227674"/>
            <a:ext cx="2159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3F7F5F"/>
                </a:solidFill>
                <a:effectLst/>
                <a:latin typeface="Helvetica" pitchFamily="2" charset="0"/>
              </a:rPr>
              <a:t>// </a:t>
            </a:r>
            <a:r>
              <a:rPr lang="en-GB" sz="2400" dirty="0" err="1">
                <a:solidFill>
                  <a:srgbClr val="3F7F5F"/>
                </a:solidFill>
                <a:latin typeface="Helvetica" pitchFamily="2" charset="0"/>
              </a:rPr>
              <a:t>n</a:t>
            </a:r>
            <a:r>
              <a:rPr lang="en-GB" sz="2400" dirty="0" err="1">
                <a:solidFill>
                  <a:srgbClr val="3F7F5F"/>
                </a:solidFill>
                <a:effectLst/>
                <a:latin typeface="Helvetica" pitchFamily="2" charset="0"/>
              </a:rPr>
              <a:t>avigieren</a:t>
            </a:r>
            <a:endParaRPr lang="en-GB" sz="2400" dirty="0">
              <a:solidFill>
                <a:srgbClr val="3F7F5F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8EFEE1-F72A-454A-9E7C-1AB474163BD5}"/>
              </a:ext>
            </a:extLst>
          </p:cNvPr>
          <p:cNvSpPr/>
          <p:nvPr/>
        </p:nvSpPr>
        <p:spPr>
          <a:xfrm>
            <a:off x="6496764" y="2944742"/>
            <a:ext cx="2400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3F7F5F"/>
                </a:solidFill>
                <a:effectLst/>
                <a:latin typeface="Helvetica" pitchFamily="2" charset="0"/>
              </a:rPr>
              <a:t>// one-to-one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DCDE8C-4998-7647-9ED6-7383CBC16647}"/>
              </a:ext>
            </a:extLst>
          </p:cNvPr>
          <p:cNvSpPr/>
          <p:nvPr/>
        </p:nvSpPr>
        <p:spPr>
          <a:xfrm>
            <a:off x="6491287" y="3683405"/>
            <a:ext cx="2446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3F7F5F"/>
                </a:solidFill>
                <a:effectLst/>
                <a:latin typeface="Helvetica" pitchFamily="2" charset="0"/>
              </a:rPr>
              <a:t>// one-to-many</a:t>
            </a:r>
          </a:p>
        </p:txBody>
      </p:sp>
    </p:spTree>
    <p:extLst>
      <p:ext uri="{BB962C8B-B14F-4D97-AF65-F5344CB8AC3E}">
        <p14:creationId xmlns:p14="http://schemas.microsoft.com/office/powerpoint/2010/main" val="192237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Erster versuch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D32CF4-EAC6-9E41-9CFE-D2E18CA4A728}"/>
              </a:ext>
            </a:extLst>
          </p:cNvPr>
          <p:cNvSpPr/>
          <p:nvPr/>
        </p:nvSpPr>
        <p:spPr>
          <a:xfrm>
            <a:off x="947738" y="2648786"/>
            <a:ext cx="62981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class 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CalculatorTest1 {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static void 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main(String[]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args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endParaRPr lang="de-DE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CBA97-208B-E34C-BF01-6124FC186525}"/>
              </a:ext>
            </a:extLst>
          </p:cNvPr>
          <p:cNvSpPr/>
          <p:nvPr/>
        </p:nvSpPr>
        <p:spPr>
          <a:xfrm>
            <a:off x="1820484" y="3697615"/>
            <a:ext cx="5965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Calculator calculator = </a:t>
            </a:r>
            <a:r>
              <a:rPr lang="en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 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Calculator(); </a:t>
            </a:r>
            <a:endParaRPr lang="de-DE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077ECC-6758-A047-B82B-576B825DE806}"/>
              </a:ext>
            </a:extLst>
          </p:cNvPr>
          <p:cNvSpPr/>
          <p:nvPr/>
        </p:nvSpPr>
        <p:spPr>
          <a:xfrm>
            <a:off x="1820484" y="4284779"/>
            <a:ext cx="6773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actualValue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calculator.add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10.5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5.5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expectedValue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16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de-DE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CF07F9-7A77-6F41-914A-BD27FD900EF0}"/>
              </a:ext>
            </a:extLst>
          </p:cNvPr>
          <p:cNvSpPr/>
          <p:nvPr/>
        </p:nvSpPr>
        <p:spPr>
          <a:xfrm>
            <a:off x="1192811" y="6193714"/>
            <a:ext cx="8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} </a:t>
            </a:r>
          </a:p>
          <a:p>
            <a:r>
              <a:rPr lang="de-D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D6CBC2-5121-EA40-849D-0D89ECD9F6B4}"/>
              </a:ext>
            </a:extLst>
          </p:cNvPr>
          <p:cNvSpPr/>
          <p:nvPr/>
        </p:nvSpPr>
        <p:spPr>
          <a:xfrm>
            <a:off x="1794569" y="5104302"/>
            <a:ext cx="7309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0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expectedValue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!=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actualValue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System.</a:t>
            </a:r>
            <a:r>
              <a:rPr lang="en" i="1" dirty="0" err="1">
                <a:solidFill>
                  <a:srgbClr val="660E7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.println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"Expected: " 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expectedValue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+ </a:t>
            </a:r>
            <a:r>
              <a:rPr lang="en" dirty="0">
                <a:solidFill>
                  <a:srgbClr val="008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 but found is: " 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</a:t>
            </a:r>
            <a:r>
              <a:rPr lang="e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actualValue</a:t>
            </a:r>
            <a:r>
              <a:rPr lang="e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  <a:endParaRPr lang="de-DE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F1DF79-C72C-4F40-BDCA-A433C1E07A2B}"/>
              </a:ext>
            </a:extLst>
          </p:cNvPr>
          <p:cNvSpPr/>
          <p:nvPr/>
        </p:nvSpPr>
        <p:spPr>
          <a:xfrm>
            <a:off x="9130145" y="3644302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setup</a:t>
            </a:r>
            <a:endParaRPr lang="de-D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EA3EBE-13E7-8A4B-8346-8313B647363D}"/>
              </a:ext>
            </a:extLst>
          </p:cNvPr>
          <p:cNvSpPr/>
          <p:nvPr/>
        </p:nvSpPr>
        <p:spPr>
          <a:xfrm>
            <a:off x="9104230" y="4239511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action</a:t>
            </a:r>
            <a:endParaRPr lang="de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07DC10-36E6-6940-A758-13D02CA59E18}"/>
              </a:ext>
            </a:extLst>
          </p:cNvPr>
          <p:cNvSpPr/>
          <p:nvPr/>
        </p:nvSpPr>
        <p:spPr>
          <a:xfrm>
            <a:off x="9104230" y="4998341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i="1" dirty="0">
                <a:solidFill>
                  <a:srgbClr val="8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verify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68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5" grpId="0"/>
      <p:bldP spid="18" grpId="0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9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Unidirektional Beziehung</a:t>
            </a:r>
            <a:endParaRPr lang="de-DE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67CA1A-3760-3543-96AB-6B0C144BDCFB}"/>
              </a:ext>
            </a:extLst>
          </p:cNvPr>
          <p:cNvSpPr/>
          <p:nvPr/>
        </p:nvSpPr>
        <p:spPr>
          <a:xfrm>
            <a:off x="947740" y="2782874"/>
            <a:ext cx="2947986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9D6A7-9C9E-DA45-9DD9-81E3DF97C659}"/>
              </a:ext>
            </a:extLst>
          </p:cNvPr>
          <p:cNvSpPr/>
          <p:nvPr/>
        </p:nvSpPr>
        <p:spPr>
          <a:xfrm>
            <a:off x="7041360" y="2782874"/>
            <a:ext cx="2947987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Address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C3C5A5-EE19-A249-B2F5-696AEF03F2E2}"/>
              </a:ext>
            </a:extLst>
          </p:cNvPr>
          <p:cNvCxnSpPr>
            <a:cxnSpLocks/>
          </p:cNvCxnSpPr>
          <p:nvPr/>
        </p:nvCxnSpPr>
        <p:spPr>
          <a:xfrm>
            <a:off x="3895726" y="3254360"/>
            <a:ext cx="3145633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y 10">
            <a:extLst>
              <a:ext uri="{FF2B5EF4-FFF2-40B4-BE49-F238E27FC236}">
                <a16:creationId xmlns:a16="http://schemas.microsoft.com/office/drawing/2014/main" id="{3E5A2F09-6729-D04C-8D30-0F8AA5BBF383}"/>
              </a:ext>
            </a:extLst>
          </p:cNvPr>
          <p:cNvSpPr/>
          <p:nvPr/>
        </p:nvSpPr>
        <p:spPr>
          <a:xfrm>
            <a:off x="4023124" y="3018616"/>
            <a:ext cx="357188" cy="47148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15BD2-6AAD-1C4B-AECD-936B7E753EAD}"/>
              </a:ext>
            </a:extLst>
          </p:cNvPr>
          <p:cNvSpPr/>
          <p:nvPr/>
        </p:nvSpPr>
        <p:spPr>
          <a:xfrm>
            <a:off x="947738" y="3697272"/>
            <a:ext cx="2947988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- address: Address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46E4C-2EAE-3A4E-92FA-F782CD4C796A}"/>
              </a:ext>
            </a:extLst>
          </p:cNvPr>
          <p:cNvSpPr/>
          <p:nvPr/>
        </p:nvSpPr>
        <p:spPr>
          <a:xfrm>
            <a:off x="7041359" y="3697272"/>
            <a:ext cx="2947988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576A5-76F1-7548-9C0F-AA81C9284F74}"/>
              </a:ext>
            </a:extLst>
          </p:cNvPr>
          <p:cNvSpPr txBox="1"/>
          <p:nvPr/>
        </p:nvSpPr>
        <p:spPr>
          <a:xfrm>
            <a:off x="947738" y="5127752"/>
            <a:ext cx="9736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In Java: von links nach rechts navigierbar:    </a:t>
            </a:r>
            <a:r>
              <a:rPr lang="en-DE" sz="2800" dirty="0"/>
              <a:t>Customer =&gt; Address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B4562-B220-9349-99B4-09660CB9341A}"/>
              </a:ext>
            </a:extLst>
          </p:cNvPr>
          <p:cNvSpPr txBox="1"/>
          <p:nvPr/>
        </p:nvSpPr>
        <p:spPr>
          <a:xfrm>
            <a:off x="947738" y="5886715"/>
            <a:ext cx="9190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rgbClr val="FF0000"/>
                </a:solidFill>
              </a:rPr>
              <a:t>In Datenbank:  von beiden Seiten navigierbar:  Person </a:t>
            </a:r>
            <a:r>
              <a:rPr lang="en-DE" sz="2400" dirty="0">
                <a:solidFill>
                  <a:srgbClr val="FF0000"/>
                </a:solidFill>
                <a:sym typeface="Wingdings" pitchFamily="2" charset="2"/>
              </a:rPr>
              <a:t> Address</a:t>
            </a:r>
            <a:endParaRPr lang="en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5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Bidirektional Beziehung</a:t>
            </a:r>
            <a:endParaRPr lang="de-DE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02605A-4D33-0A40-865D-DF7C2F19DE10}"/>
              </a:ext>
            </a:extLst>
          </p:cNvPr>
          <p:cNvSpPr/>
          <p:nvPr/>
        </p:nvSpPr>
        <p:spPr>
          <a:xfrm>
            <a:off x="1238250" y="2986087"/>
            <a:ext cx="2947986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909C42-0229-4C46-B25E-FFF04F5CAD1B}"/>
              </a:ext>
            </a:extLst>
          </p:cNvPr>
          <p:cNvSpPr/>
          <p:nvPr/>
        </p:nvSpPr>
        <p:spPr>
          <a:xfrm>
            <a:off x="7331870" y="2986087"/>
            <a:ext cx="388858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Address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49701B-8ED6-6A46-A48A-2C2A0C0D01D1}"/>
              </a:ext>
            </a:extLst>
          </p:cNvPr>
          <p:cNvSpPr/>
          <p:nvPr/>
        </p:nvSpPr>
        <p:spPr>
          <a:xfrm>
            <a:off x="1238248" y="3900485"/>
            <a:ext cx="2947988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- address: Address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6E408C-7CD1-F546-B404-053E7AD6B7FC}"/>
              </a:ext>
            </a:extLst>
          </p:cNvPr>
          <p:cNvSpPr/>
          <p:nvPr/>
        </p:nvSpPr>
        <p:spPr>
          <a:xfrm>
            <a:off x="7331868" y="3900485"/>
            <a:ext cx="3888582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- customer: Customer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3C2632-C9CF-8244-97B8-0821A76D5DB0}"/>
              </a:ext>
            </a:extLst>
          </p:cNvPr>
          <p:cNvSpPr txBox="1"/>
          <p:nvPr/>
        </p:nvSpPr>
        <p:spPr>
          <a:xfrm>
            <a:off x="1238248" y="5586413"/>
            <a:ext cx="7006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In JAVA und in DB in beiden Seiten navigierbar!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7B4809-63F5-3041-8F82-8253084F61B9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186236" y="3429000"/>
            <a:ext cx="314563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4935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Mapping von 1:1 Beziehung</a:t>
            </a:r>
            <a:endParaRPr lang="de-DE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C5779B-B0EC-A149-B49D-FBA3F623A031}"/>
              </a:ext>
            </a:extLst>
          </p:cNvPr>
          <p:cNvSpPr/>
          <p:nvPr/>
        </p:nvSpPr>
        <p:spPr>
          <a:xfrm>
            <a:off x="912177" y="3019425"/>
            <a:ext cx="1885950" cy="8858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938A25-A443-584B-93E0-9FA257FE7827}"/>
              </a:ext>
            </a:extLst>
          </p:cNvPr>
          <p:cNvSpPr/>
          <p:nvPr/>
        </p:nvSpPr>
        <p:spPr>
          <a:xfrm>
            <a:off x="7312025" y="2986087"/>
            <a:ext cx="1885950" cy="8858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Address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5E2EC6-CF09-3F43-9574-25D3115963A1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2798127" y="3429000"/>
            <a:ext cx="4513898" cy="3333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22864B-003B-1B49-B1E3-802CD57B6763}"/>
              </a:ext>
            </a:extLst>
          </p:cNvPr>
          <p:cNvSpPr txBox="1"/>
          <p:nvPr/>
        </p:nvSpPr>
        <p:spPr>
          <a:xfrm>
            <a:off x="2983865" y="3032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12A5A-4595-2A42-A749-09D37CA2D076}"/>
              </a:ext>
            </a:extLst>
          </p:cNvPr>
          <p:cNvSpPr txBox="1"/>
          <p:nvPr/>
        </p:nvSpPr>
        <p:spPr>
          <a:xfrm>
            <a:off x="6702656" y="353591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0..1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90C142-6299-5744-9C03-6B88C50B2BF1}"/>
              </a:ext>
            </a:extLst>
          </p:cNvPr>
          <p:cNvSpPr/>
          <p:nvPr/>
        </p:nvSpPr>
        <p:spPr>
          <a:xfrm>
            <a:off x="838835" y="4551520"/>
            <a:ext cx="54683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FFC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..</a:t>
            </a: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OneToOne</a:t>
            </a:r>
            <a:endParaRPr lang="ar-SA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mappedBy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”customer"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endParaRPr lang="ar-SA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cascade=</a:t>
            </a:r>
            <a:r>
              <a:rPr lang="en-GB" sz="200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CascadeType.</a:t>
            </a:r>
            <a:r>
              <a:rPr lang="en-GB" sz="2000" b="1" i="1" dirty="0" err="1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ar-SA" sz="2000" b="1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Address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address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F202A-2B9F-D144-A788-9E0FB2FD2071}"/>
              </a:ext>
            </a:extLst>
          </p:cNvPr>
          <p:cNvSpPr/>
          <p:nvPr/>
        </p:nvSpPr>
        <p:spPr>
          <a:xfrm>
            <a:off x="7236777" y="4551520"/>
            <a:ext cx="42643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030A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Address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..</a:t>
            </a:r>
          </a:p>
          <a:p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OneToOne</a:t>
            </a:r>
            <a:endParaRPr lang="en-GB" sz="2000" dirty="0">
              <a:solidFill>
                <a:srgbClr val="646464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</a:t>
            </a:r>
            <a:r>
              <a:rPr lang="en-GB" sz="2000" dirty="0">
                <a:solidFill>
                  <a:srgbClr val="0000C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GB" sz="200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387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5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Was ist </a:t>
            </a:r>
            <a:r>
              <a:rPr lang="de-DE" dirty="0" err="1"/>
              <a:t>jpql</a:t>
            </a:r>
            <a:r>
              <a:rPr lang="de-DE" dirty="0"/>
              <a:t>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String-basierte Anfrage Sprache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 "</a:t>
            </a:r>
            <a:r>
              <a:rPr lang="en-GB" dirty="0">
                <a:solidFill>
                  <a:srgbClr val="0432FF"/>
                </a:solidFill>
              </a:rPr>
              <a:t>select c from Customer c where </a:t>
            </a:r>
            <a:r>
              <a:rPr lang="en-GB" dirty="0" err="1">
                <a:solidFill>
                  <a:srgbClr val="0432FF"/>
                </a:solidFill>
              </a:rPr>
              <a:t>c.age</a:t>
            </a:r>
            <a:r>
              <a:rPr lang="en-GB" dirty="0">
                <a:solidFill>
                  <a:srgbClr val="0432FF"/>
                </a:solidFill>
              </a:rPr>
              <a:t> &gt; {age}</a:t>
            </a:r>
            <a:r>
              <a:rPr lang="en-GB" dirty="0"/>
              <a:t>"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dirty="0"/>
              <a:t>Wird intern in SQL Statements übersetzt</a:t>
            </a:r>
          </a:p>
        </p:txBody>
      </p:sp>
    </p:spTree>
    <p:extLst>
      <p:ext uri="{BB962C8B-B14F-4D97-AF65-F5344CB8AC3E}">
        <p14:creationId xmlns:p14="http://schemas.microsoft.com/office/powerpoint/2010/main" val="3609038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Mapping von 1:1 Beziehung Tabellen</a:t>
            </a:r>
            <a:endParaRPr lang="de-DE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FB3CA8-38AD-2042-B65D-D51327889BF3}"/>
              </a:ext>
            </a:extLst>
          </p:cNvPr>
          <p:cNvSpPr/>
          <p:nvPr/>
        </p:nvSpPr>
        <p:spPr>
          <a:xfrm>
            <a:off x="1047750" y="2657279"/>
            <a:ext cx="423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effectLst/>
                <a:latin typeface="Helvetica" pitchFamily="2" charset="0"/>
              </a:rPr>
              <a:t>{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OneToOne</a:t>
            </a:r>
            <a:r>
              <a:rPr lang="en-GB" dirty="0">
                <a:effectLst/>
                <a:latin typeface="Helvetica" pitchFamily="2" charset="0"/>
              </a:rPr>
              <a:t>(</a:t>
            </a:r>
            <a:r>
              <a:rPr lang="en-GB" dirty="0" err="1">
                <a:effectLst/>
                <a:latin typeface="Helvetica" pitchFamily="2" charset="0"/>
              </a:rPr>
              <a:t>mappedBy</a:t>
            </a:r>
            <a:r>
              <a:rPr lang="en-GB" dirty="0">
                <a:effectLst/>
                <a:latin typeface="Helvetica" pitchFamily="2" charset="0"/>
              </a:rPr>
              <a:t> = </a:t>
            </a:r>
            <a:r>
              <a:rPr lang="en-GB" dirty="0">
                <a:solidFill>
                  <a:srgbClr val="2A00FF"/>
                </a:solidFill>
                <a:effectLst/>
                <a:latin typeface="Helvetica" pitchFamily="2" charset="0"/>
              </a:rPr>
              <a:t>”customer"</a:t>
            </a:r>
            <a:r>
              <a:rPr lang="en-GB" dirty="0">
                <a:effectLst/>
                <a:latin typeface="Helvetica" pitchFamily="2" charset="0"/>
              </a:rPr>
              <a:t>)</a:t>
            </a:r>
          </a:p>
          <a:p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dirty="0">
                <a:effectLst/>
                <a:latin typeface="Helvetica" pitchFamily="2" charset="0"/>
              </a:rPr>
              <a:t> Address </a:t>
            </a:r>
            <a:r>
              <a:rPr lang="en-GB" dirty="0">
                <a:solidFill>
                  <a:srgbClr val="0000C0"/>
                </a:solidFill>
                <a:effectLst/>
                <a:latin typeface="Helvetica" pitchFamily="2" charset="0"/>
              </a:rPr>
              <a:t>address</a:t>
            </a:r>
            <a:r>
              <a:rPr lang="en-GB" dirty="0">
                <a:effectLst/>
                <a:latin typeface="Helvetica" pitchFamily="2" charset="0"/>
              </a:rPr>
              <a:t>;  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50B822-0D8B-C140-94C3-0D22385C4C5A}"/>
              </a:ext>
            </a:extLst>
          </p:cNvPr>
          <p:cNvSpPr/>
          <p:nvPr/>
        </p:nvSpPr>
        <p:spPr>
          <a:xfrm>
            <a:off x="1047750" y="4706901"/>
            <a:ext cx="4754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dirty="0">
                <a:effectLst/>
                <a:latin typeface="Helvetica" pitchFamily="2" charset="0"/>
              </a:rPr>
              <a:t> </a:t>
            </a:r>
            <a:r>
              <a:rPr lang="en-GB" b="1" dirty="0">
                <a:solidFill>
                  <a:srgbClr val="7030A0"/>
                </a:solidFill>
                <a:effectLst/>
                <a:latin typeface="Helvetica" pitchFamily="2" charset="0"/>
              </a:rPr>
              <a:t>Address</a:t>
            </a:r>
            <a:r>
              <a:rPr lang="en-GB" dirty="0">
                <a:effectLst/>
                <a:latin typeface="Helvetica" pitchFamily="2" charset="0"/>
              </a:rPr>
              <a:t> {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OneToOne</a:t>
            </a:r>
            <a:endParaRPr lang="en-GB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dirty="0">
                <a:effectLst/>
                <a:latin typeface="Helvetica" pitchFamily="2" charset="0"/>
              </a:rPr>
              <a:t> Customer </a:t>
            </a:r>
            <a:r>
              <a:rPr lang="en-GB" dirty="0">
                <a:solidFill>
                  <a:srgbClr val="0000C0"/>
                </a:solidFill>
                <a:effectLst/>
                <a:latin typeface="Helvetica" pitchFamily="2" charset="0"/>
              </a:rPr>
              <a:t>customer</a:t>
            </a:r>
            <a:r>
              <a:rPr lang="en-GB" dirty="0">
                <a:effectLst/>
                <a:latin typeface="Helvetica" pitchFamily="2" charset="0"/>
              </a:rPr>
              <a:t>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B8DCBF-077F-404F-A721-D283272BF541}"/>
              </a:ext>
            </a:extLst>
          </p:cNvPr>
          <p:cNvSpPr/>
          <p:nvPr/>
        </p:nvSpPr>
        <p:spPr>
          <a:xfrm>
            <a:off x="6442710" y="2657279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C91AB0-2D51-D940-AA57-128DD993864B}"/>
              </a:ext>
            </a:extLst>
          </p:cNvPr>
          <p:cNvSpPr/>
          <p:nvPr/>
        </p:nvSpPr>
        <p:spPr>
          <a:xfrm>
            <a:off x="7387590" y="2657279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DD41CB-2D0F-404A-A62F-1E5E8EF823F9}"/>
              </a:ext>
            </a:extLst>
          </p:cNvPr>
          <p:cNvSpPr/>
          <p:nvPr/>
        </p:nvSpPr>
        <p:spPr>
          <a:xfrm>
            <a:off x="8332470" y="2657279"/>
            <a:ext cx="179832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Weitere Daten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B5BC39-68C9-3941-81AA-2787ADB988A1}"/>
              </a:ext>
            </a:extLst>
          </p:cNvPr>
          <p:cNvSpPr/>
          <p:nvPr/>
        </p:nvSpPr>
        <p:spPr>
          <a:xfrm>
            <a:off x="6442710" y="4942328"/>
            <a:ext cx="83820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ID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8B7154-F3A2-2A40-8310-EDA7DB46F9F5}"/>
              </a:ext>
            </a:extLst>
          </p:cNvPr>
          <p:cNvSpPr/>
          <p:nvPr/>
        </p:nvSpPr>
        <p:spPr>
          <a:xfrm>
            <a:off x="7387590" y="4942328"/>
            <a:ext cx="94488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320534-F525-DD43-8FAC-8315664D16F0}"/>
              </a:ext>
            </a:extLst>
          </p:cNvPr>
          <p:cNvSpPr/>
          <p:nvPr/>
        </p:nvSpPr>
        <p:spPr>
          <a:xfrm>
            <a:off x="6442710" y="3326886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101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C594A5-C24B-AB45-B82B-DE963FF56260}"/>
              </a:ext>
            </a:extLst>
          </p:cNvPr>
          <p:cNvSpPr/>
          <p:nvPr/>
        </p:nvSpPr>
        <p:spPr>
          <a:xfrm>
            <a:off x="7387590" y="3326886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Alex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DCAC0-DAF9-AB49-AEBB-425EBC8D2957}"/>
              </a:ext>
            </a:extLst>
          </p:cNvPr>
          <p:cNvSpPr/>
          <p:nvPr/>
        </p:nvSpPr>
        <p:spPr>
          <a:xfrm>
            <a:off x="8332470" y="3326886"/>
            <a:ext cx="179832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….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355190-345D-3C4A-AEDD-B0C7D657516A}"/>
              </a:ext>
            </a:extLst>
          </p:cNvPr>
          <p:cNvSpPr/>
          <p:nvPr/>
        </p:nvSpPr>
        <p:spPr>
          <a:xfrm>
            <a:off x="8446770" y="4942328"/>
            <a:ext cx="153924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Weitere Daten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2808B7-9EDA-9A4E-B018-4DD88F5496E9}"/>
              </a:ext>
            </a:extLst>
          </p:cNvPr>
          <p:cNvSpPr/>
          <p:nvPr/>
        </p:nvSpPr>
        <p:spPr>
          <a:xfrm>
            <a:off x="10130790" y="4956617"/>
            <a:ext cx="172212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CUSTOOMER_ID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287961-795B-6247-9E9D-D9F363F1141E}"/>
              </a:ext>
            </a:extLst>
          </p:cNvPr>
          <p:cNvSpPr/>
          <p:nvPr/>
        </p:nvSpPr>
        <p:spPr>
          <a:xfrm>
            <a:off x="6442710" y="5611935"/>
            <a:ext cx="83820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27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D3E4F8-88A9-DA45-A6CD-FF57B9F00B64}"/>
              </a:ext>
            </a:extLst>
          </p:cNvPr>
          <p:cNvSpPr/>
          <p:nvPr/>
        </p:nvSpPr>
        <p:spPr>
          <a:xfrm>
            <a:off x="7387590" y="5611935"/>
            <a:ext cx="99060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Munich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AC0D31-C472-6546-B659-D61A49529096}"/>
              </a:ext>
            </a:extLst>
          </p:cNvPr>
          <p:cNvSpPr/>
          <p:nvPr/>
        </p:nvSpPr>
        <p:spPr>
          <a:xfrm>
            <a:off x="8462010" y="5611935"/>
            <a:ext cx="153924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Weitere Daten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BDE9C-E0A2-8F40-A7E4-25CC0B287E7B}"/>
              </a:ext>
            </a:extLst>
          </p:cNvPr>
          <p:cNvSpPr/>
          <p:nvPr/>
        </p:nvSpPr>
        <p:spPr>
          <a:xfrm>
            <a:off x="10130790" y="5611935"/>
            <a:ext cx="1722120" cy="579120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101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6CDCBB1-7CF3-8542-9838-EAA4CA6836B6}"/>
              </a:ext>
            </a:extLst>
          </p:cNvPr>
          <p:cNvCxnSpPr>
            <a:stCxn id="29" idx="2"/>
            <a:endCxn id="33" idx="0"/>
          </p:cNvCxnSpPr>
          <p:nvPr/>
        </p:nvCxnSpPr>
        <p:spPr>
          <a:xfrm rot="16200000" flipH="1">
            <a:off x="8401525" y="2366291"/>
            <a:ext cx="1050611" cy="4130040"/>
          </a:xfrm>
          <a:prstGeom prst="bent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997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Mapping Bidirektionale von 1:N Beziehung</a:t>
            </a:r>
            <a:endParaRPr lang="de-DE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8A44C-361A-A549-B06A-E9341D699C74}"/>
              </a:ext>
            </a:extLst>
          </p:cNvPr>
          <p:cNvSpPr/>
          <p:nvPr/>
        </p:nvSpPr>
        <p:spPr>
          <a:xfrm>
            <a:off x="955032" y="2986087"/>
            <a:ext cx="1885950" cy="8858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1A0741-DC6B-0A4A-A0B2-40826B14FECA}"/>
              </a:ext>
            </a:extLst>
          </p:cNvPr>
          <p:cNvSpPr/>
          <p:nvPr/>
        </p:nvSpPr>
        <p:spPr>
          <a:xfrm>
            <a:off x="7552140" y="2986087"/>
            <a:ext cx="1885950" cy="88582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Email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8EAEF9-E486-6944-932C-86754885A264}"/>
              </a:ext>
            </a:extLst>
          </p:cNvPr>
          <p:cNvSpPr txBox="1"/>
          <p:nvPr/>
        </p:nvSpPr>
        <p:spPr>
          <a:xfrm>
            <a:off x="2947274" y="29685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FD0F22-3D0A-B549-B4FE-9D9BE0F1FE7D}"/>
              </a:ext>
            </a:extLst>
          </p:cNvPr>
          <p:cNvSpPr txBox="1"/>
          <p:nvPr/>
        </p:nvSpPr>
        <p:spPr>
          <a:xfrm>
            <a:off x="6904206" y="347496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0..*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B406BE-5EB0-3141-8736-150158D33641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2840982" y="3429000"/>
            <a:ext cx="471115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843DF41-723E-3B43-B82F-4AB553280899}"/>
              </a:ext>
            </a:extLst>
          </p:cNvPr>
          <p:cNvSpPr/>
          <p:nvPr/>
        </p:nvSpPr>
        <p:spPr>
          <a:xfrm>
            <a:off x="955032" y="4663796"/>
            <a:ext cx="5516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{</a:t>
            </a: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OneToMany</a:t>
            </a:r>
            <a:r>
              <a:rPr lang="en-GB" sz="2400" dirty="0">
                <a:effectLst/>
                <a:latin typeface="Helvetica" pitchFamily="2" charset="0"/>
              </a:rPr>
              <a:t>(</a:t>
            </a:r>
            <a:r>
              <a:rPr lang="en-GB" sz="2400" dirty="0" err="1">
                <a:effectLst/>
                <a:latin typeface="Helvetica" pitchFamily="2" charset="0"/>
              </a:rPr>
              <a:t>mappedBy</a:t>
            </a:r>
            <a:r>
              <a:rPr lang="en-GB" sz="2400" dirty="0">
                <a:effectLst/>
                <a:latin typeface="Helvetica" pitchFamily="2" charset="0"/>
              </a:rPr>
              <a:t>=</a:t>
            </a:r>
            <a:r>
              <a:rPr lang="en-GB" sz="2400" dirty="0">
                <a:solidFill>
                  <a:srgbClr val="2A00FF"/>
                </a:solidFill>
                <a:effectLst/>
                <a:latin typeface="Helvetica" pitchFamily="2" charset="0"/>
              </a:rPr>
              <a:t>"customer"</a:t>
            </a:r>
            <a:r>
              <a:rPr lang="en-GB" sz="2400" dirty="0">
                <a:effectLst/>
                <a:latin typeface="Helvetica" pitchFamily="2" charset="0"/>
              </a:rPr>
              <a:t>)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FAB8DD-DB77-9A42-AF6C-7F9F87295F7E}"/>
              </a:ext>
            </a:extLst>
          </p:cNvPr>
          <p:cNvSpPr/>
          <p:nvPr/>
        </p:nvSpPr>
        <p:spPr>
          <a:xfrm>
            <a:off x="7552140" y="4663796"/>
            <a:ext cx="4354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92D050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ManyToOne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Customer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43622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662152" y="6205501"/>
            <a:ext cx="3597910" cy="114519"/>
          </a:xfrm>
        </p:spPr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1-N Bidirektionales Mapping Tabellen</a:t>
            </a:r>
            <a:endParaRPr lang="de-DE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2FF70F-2A68-9645-82E6-4D06D0A593B5}"/>
              </a:ext>
            </a:extLst>
          </p:cNvPr>
          <p:cNvSpPr/>
          <p:nvPr/>
        </p:nvSpPr>
        <p:spPr>
          <a:xfrm>
            <a:off x="6932831" y="2409109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9284F8-113C-C845-88BB-BC605EF68518}"/>
              </a:ext>
            </a:extLst>
          </p:cNvPr>
          <p:cNvSpPr/>
          <p:nvPr/>
        </p:nvSpPr>
        <p:spPr>
          <a:xfrm>
            <a:off x="7877711" y="2409109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80964A-220F-1048-887F-9906D8FA3FD6}"/>
              </a:ext>
            </a:extLst>
          </p:cNvPr>
          <p:cNvSpPr/>
          <p:nvPr/>
        </p:nvSpPr>
        <p:spPr>
          <a:xfrm>
            <a:off x="9081671" y="2409109"/>
            <a:ext cx="2179322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Weitere Daten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1D03-D8A7-5641-A8ED-BDFE46E8ED06}"/>
              </a:ext>
            </a:extLst>
          </p:cNvPr>
          <p:cNvSpPr/>
          <p:nvPr/>
        </p:nvSpPr>
        <p:spPr>
          <a:xfrm>
            <a:off x="6932831" y="4784646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D5E7DB-93D6-7F45-BA87-60ED49EE4C95}"/>
              </a:ext>
            </a:extLst>
          </p:cNvPr>
          <p:cNvSpPr/>
          <p:nvPr/>
        </p:nvSpPr>
        <p:spPr>
          <a:xfrm>
            <a:off x="7877711" y="4784646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EMAIL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3C2E0-34AE-804F-A5F0-B481B88B3E50}"/>
              </a:ext>
            </a:extLst>
          </p:cNvPr>
          <p:cNvSpPr/>
          <p:nvPr/>
        </p:nvSpPr>
        <p:spPr>
          <a:xfrm>
            <a:off x="6932831" y="3078716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3B6D6C-8253-584B-9880-3773CFC6E2F3}"/>
              </a:ext>
            </a:extLst>
          </p:cNvPr>
          <p:cNvSpPr/>
          <p:nvPr/>
        </p:nvSpPr>
        <p:spPr>
          <a:xfrm>
            <a:off x="7877711" y="3078716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5F5CC7-0A4F-7C4E-ABD2-A1B487513F1D}"/>
              </a:ext>
            </a:extLst>
          </p:cNvPr>
          <p:cNvSpPr/>
          <p:nvPr/>
        </p:nvSpPr>
        <p:spPr>
          <a:xfrm>
            <a:off x="9094372" y="3064840"/>
            <a:ext cx="2166621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….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EE8895-BE7C-D64C-86C7-206642E5DECE}"/>
              </a:ext>
            </a:extLst>
          </p:cNvPr>
          <p:cNvSpPr/>
          <p:nvPr/>
        </p:nvSpPr>
        <p:spPr>
          <a:xfrm>
            <a:off x="6932831" y="5454253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47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5503F3-9116-0D40-8295-681FBF014A73}"/>
              </a:ext>
            </a:extLst>
          </p:cNvPr>
          <p:cNvSpPr/>
          <p:nvPr/>
        </p:nvSpPr>
        <p:spPr>
          <a:xfrm>
            <a:off x="7877711" y="5454253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alex@m.de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B7CBB7-03D1-C74A-B2CC-31086EA6450E}"/>
              </a:ext>
            </a:extLst>
          </p:cNvPr>
          <p:cNvSpPr/>
          <p:nvPr/>
        </p:nvSpPr>
        <p:spPr>
          <a:xfrm>
            <a:off x="902119" y="2459504"/>
            <a:ext cx="4434840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OneToMany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DC539E-F770-D84B-A32D-DD075B4958A1}"/>
              </a:ext>
            </a:extLst>
          </p:cNvPr>
          <p:cNvSpPr/>
          <p:nvPr/>
        </p:nvSpPr>
        <p:spPr>
          <a:xfrm>
            <a:off x="902119" y="5133826"/>
            <a:ext cx="4434840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92D050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ManyToOne</a:t>
            </a:r>
            <a:endParaRPr lang="en-GB" sz="2400" b="1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Customer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;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178C1A-B4AF-6841-B472-B2570F58DD3A}"/>
              </a:ext>
            </a:extLst>
          </p:cNvPr>
          <p:cNvSpPr/>
          <p:nvPr/>
        </p:nvSpPr>
        <p:spPr>
          <a:xfrm>
            <a:off x="9630311" y="4784646"/>
            <a:ext cx="2179322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CUSTOMER_ID</a:t>
            </a:r>
            <a:endParaRPr lang="en-DE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56E52A-D2DA-164A-910C-0F544B799782}"/>
              </a:ext>
            </a:extLst>
          </p:cNvPr>
          <p:cNvSpPr/>
          <p:nvPr/>
        </p:nvSpPr>
        <p:spPr>
          <a:xfrm>
            <a:off x="9630311" y="5454759"/>
            <a:ext cx="2179322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101</a:t>
            </a:r>
            <a:endParaRPr lang="en-DE" sz="2400" dirty="0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37F2BD2-A292-254B-B19E-89ED229A61BE}"/>
              </a:ext>
            </a:extLst>
          </p:cNvPr>
          <p:cNvCxnSpPr>
            <a:stCxn id="21" idx="0"/>
            <a:endCxn id="12" idx="2"/>
          </p:cNvCxnSpPr>
          <p:nvPr/>
        </p:nvCxnSpPr>
        <p:spPr>
          <a:xfrm rot="16200000" flipV="1">
            <a:off x="8472547" y="2537220"/>
            <a:ext cx="1126810" cy="3368041"/>
          </a:xfrm>
          <a:prstGeom prst="bent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BD2FEDD-F5AF-094D-96FD-88E56F0FB32F}"/>
              </a:ext>
            </a:extLst>
          </p:cNvPr>
          <p:cNvSpPr/>
          <p:nvPr/>
        </p:nvSpPr>
        <p:spPr>
          <a:xfrm>
            <a:off x="6948069" y="6123860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57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91C584-1D9D-9C46-A310-6E722DECE155}"/>
              </a:ext>
            </a:extLst>
          </p:cNvPr>
          <p:cNvSpPr/>
          <p:nvPr/>
        </p:nvSpPr>
        <p:spPr>
          <a:xfrm>
            <a:off x="7892949" y="6123860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i="1" dirty="0"/>
              <a:t>a.x</a:t>
            </a:r>
            <a:r>
              <a:rPr lang="en-DE" sz="2400" dirty="0"/>
              <a:t>@m.de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000B8C-F624-0846-84EB-9E0347D4194A}"/>
              </a:ext>
            </a:extLst>
          </p:cNvPr>
          <p:cNvSpPr/>
          <p:nvPr/>
        </p:nvSpPr>
        <p:spPr>
          <a:xfrm>
            <a:off x="9645549" y="6124366"/>
            <a:ext cx="2179322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101</a:t>
            </a:r>
            <a:endParaRPr lang="en-DE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C45954-67DC-404C-A42A-D6E7932CF9E9}"/>
              </a:ext>
            </a:extLst>
          </p:cNvPr>
          <p:cNvSpPr txBox="1"/>
          <p:nvPr/>
        </p:nvSpPr>
        <p:spPr>
          <a:xfrm>
            <a:off x="815361" y="4295713"/>
            <a:ext cx="5579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rgbClr val="FF0000"/>
                </a:solidFill>
              </a:rPr>
              <a:t>@ManyToOne verfügt über kein mappedBy</a:t>
            </a:r>
          </a:p>
        </p:txBody>
      </p:sp>
    </p:spTree>
    <p:extLst>
      <p:ext uri="{BB962C8B-B14F-4D97-AF65-F5344CB8AC3E}">
        <p14:creationId xmlns:p14="http://schemas.microsoft.com/office/powerpoint/2010/main" val="199779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Unidirektionales Mapping von 1:N Beziehung</a:t>
            </a:r>
            <a:endParaRPr lang="de-DE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FC4B4-4216-664C-AEFA-DA8BBBCCBE49}"/>
              </a:ext>
            </a:extLst>
          </p:cNvPr>
          <p:cNvSpPr/>
          <p:nvPr/>
        </p:nvSpPr>
        <p:spPr>
          <a:xfrm>
            <a:off x="973216" y="3019425"/>
            <a:ext cx="188595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3AAC9A-E921-5449-9389-E6C45CAE1F86}"/>
              </a:ext>
            </a:extLst>
          </p:cNvPr>
          <p:cNvSpPr/>
          <p:nvPr/>
        </p:nvSpPr>
        <p:spPr>
          <a:xfrm>
            <a:off x="5654754" y="2986087"/>
            <a:ext cx="1885950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Email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A4E8B-A959-554C-B8D6-B8BAC402FA11}"/>
              </a:ext>
            </a:extLst>
          </p:cNvPr>
          <p:cNvSpPr txBox="1"/>
          <p:nvPr/>
        </p:nvSpPr>
        <p:spPr>
          <a:xfrm>
            <a:off x="2965458" y="30019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F9D665-FAEE-C648-B8DC-F98B84A76662}"/>
              </a:ext>
            </a:extLst>
          </p:cNvPr>
          <p:cNvSpPr txBox="1"/>
          <p:nvPr/>
        </p:nvSpPr>
        <p:spPr>
          <a:xfrm>
            <a:off x="5120633" y="356318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0..*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07094-2C04-8640-B259-BD3CFB3B590E}"/>
              </a:ext>
            </a:extLst>
          </p:cNvPr>
          <p:cNvSpPr txBox="1"/>
          <p:nvPr/>
        </p:nvSpPr>
        <p:spPr>
          <a:xfrm>
            <a:off x="8478359" y="3140124"/>
            <a:ext cx="2298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1-N Beziehung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80BDB-7549-F84B-9D71-133ADDE02E7A}"/>
              </a:ext>
            </a:extLst>
          </p:cNvPr>
          <p:cNvSpPr/>
          <p:nvPr/>
        </p:nvSpPr>
        <p:spPr>
          <a:xfrm>
            <a:off x="947738" y="4361815"/>
            <a:ext cx="443484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Customer {</a:t>
            </a:r>
          </a:p>
          <a:p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OneToMany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18A8DD-5DF4-7B4C-8281-9754C8591F86}"/>
              </a:ext>
            </a:extLst>
          </p:cNvPr>
          <p:cNvCxnSpPr>
            <a:cxnSpLocks/>
          </p:cNvCxnSpPr>
          <p:nvPr/>
        </p:nvCxnSpPr>
        <p:spPr>
          <a:xfrm>
            <a:off x="2859166" y="3532941"/>
            <a:ext cx="279398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y 13">
            <a:extLst>
              <a:ext uri="{FF2B5EF4-FFF2-40B4-BE49-F238E27FC236}">
                <a16:creationId xmlns:a16="http://schemas.microsoft.com/office/drawing/2014/main" id="{A0D6E7DF-6D66-7844-8845-3C498799E947}"/>
              </a:ext>
            </a:extLst>
          </p:cNvPr>
          <p:cNvSpPr/>
          <p:nvPr/>
        </p:nvSpPr>
        <p:spPr>
          <a:xfrm>
            <a:off x="2986564" y="3297197"/>
            <a:ext cx="357188" cy="47148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989D3-BCAD-7444-9A66-A0994001AFAC}"/>
              </a:ext>
            </a:extLst>
          </p:cNvPr>
          <p:cNvSpPr txBox="1"/>
          <p:nvPr/>
        </p:nvSpPr>
        <p:spPr>
          <a:xfrm>
            <a:off x="5637160" y="5100478"/>
            <a:ext cx="4950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rgbClr val="FF0000"/>
                </a:solidFill>
              </a:rPr>
              <a:t>Gleiche Attribute wie bei @OneToOne</a:t>
            </a:r>
          </a:p>
        </p:txBody>
      </p:sp>
    </p:spTree>
    <p:extLst>
      <p:ext uri="{BB962C8B-B14F-4D97-AF65-F5344CB8AC3E}">
        <p14:creationId xmlns:p14="http://schemas.microsoft.com/office/powerpoint/2010/main" val="34519041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852488" y="1224000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1-N Unidirektionales Mapping Tabellen</a:t>
            </a:r>
            <a:endParaRPr lang="de-DE" kern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B25F18-E0D6-3048-97A8-5219B4479BF5}"/>
              </a:ext>
            </a:extLst>
          </p:cNvPr>
          <p:cNvSpPr/>
          <p:nvPr/>
        </p:nvSpPr>
        <p:spPr>
          <a:xfrm>
            <a:off x="6877050" y="1865000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6CF306-3280-D74B-859B-A7CA7C4C9849}"/>
              </a:ext>
            </a:extLst>
          </p:cNvPr>
          <p:cNvSpPr/>
          <p:nvPr/>
        </p:nvSpPr>
        <p:spPr>
          <a:xfrm>
            <a:off x="7821930" y="1865000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NAME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89D71C-40F4-4049-A2F0-86E01A88C64B}"/>
              </a:ext>
            </a:extLst>
          </p:cNvPr>
          <p:cNvSpPr/>
          <p:nvPr/>
        </p:nvSpPr>
        <p:spPr>
          <a:xfrm>
            <a:off x="9025890" y="1865000"/>
            <a:ext cx="2179322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Weitere Daten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C7BE81-BBFD-9746-B11C-BE18C54892E2}"/>
              </a:ext>
            </a:extLst>
          </p:cNvPr>
          <p:cNvSpPr/>
          <p:nvPr/>
        </p:nvSpPr>
        <p:spPr>
          <a:xfrm>
            <a:off x="6861812" y="5258163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5BBBC4-A0EC-9141-8B59-6B1883798CB0}"/>
              </a:ext>
            </a:extLst>
          </p:cNvPr>
          <p:cNvSpPr/>
          <p:nvPr/>
        </p:nvSpPr>
        <p:spPr>
          <a:xfrm>
            <a:off x="7806692" y="5258163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EMAIL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0625A9-2E7E-814C-BBC3-B440FCB4CDF0}"/>
              </a:ext>
            </a:extLst>
          </p:cNvPr>
          <p:cNvSpPr/>
          <p:nvPr/>
        </p:nvSpPr>
        <p:spPr>
          <a:xfrm>
            <a:off x="6877050" y="2534607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2B5C5D-4A78-3145-A6A7-85CA7EE60E6E}"/>
              </a:ext>
            </a:extLst>
          </p:cNvPr>
          <p:cNvSpPr/>
          <p:nvPr/>
        </p:nvSpPr>
        <p:spPr>
          <a:xfrm>
            <a:off x="7821930" y="2534607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7F9588-DDD3-6C40-A8E2-2EC2AC8B666B}"/>
              </a:ext>
            </a:extLst>
          </p:cNvPr>
          <p:cNvSpPr/>
          <p:nvPr/>
        </p:nvSpPr>
        <p:spPr>
          <a:xfrm>
            <a:off x="9038591" y="2520731"/>
            <a:ext cx="2166621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….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13B69D-5890-5243-AAC8-34EDB041BAB5}"/>
              </a:ext>
            </a:extLst>
          </p:cNvPr>
          <p:cNvSpPr/>
          <p:nvPr/>
        </p:nvSpPr>
        <p:spPr>
          <a:xfrm>
            <a:off x="6877050" y="3514432"/>
            <a:ext cx="2042160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CUSTOMER_ID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932850-DF1F-5241-8873-041A106DF30D}"/>
              </a:ext>
            </a:extLst>
          </p:cNvPr>
          <p:cNvSpPr/>
          <p:nvPr/>
        </p:nvSpPr>
        <p:spPr>
          <a:xfrm>
            <a:off x="6861812" y="5927770"/>
            <a:ext cx="83820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47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DD4C7D4-7536-204E-BE40-DD743CDBF531}"/>
              </a:ext>
            </a:extLst>
          </p:cNvPr>
          <p:cNvSpPr/>
          <p:nvPr/>
        </p:nvSpPr>
        <p:spPr>
          <a:xfrm>
            <a:off x="7806692" y="5927770"/>
            <a:ext cx="1645920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alex@m.de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53A627-DAA0-5F45-9F60-29648A04BD10}"/>
              </a:ext>
            </a:extLst>
          </p:cNvPr>
          <p:cNvSpPr/>
          <p:nvPr/>
        </p:nvSpPr>
        <p:spPr>
          <a:xfrm>
            <a:off x="1238250" y="1865000"/>
            <a:ext cx="443484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{</a:t>
            </a:r>
          </a:p>
          <a:p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OneToMany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emails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5526AB-157D-D94C-877D-62D6A02DD30F}"/>
              </a:ext>
            </a:extLst>
          </p:cNvPr>
          <p:cNvSpPr/>
          <p:nvPr/>
        </p:nvSpPr>
        <p:spPr>
          <a:xfrm>
            <a:off x="1131570" y="4836543"/>
            <a:ext cx="3992880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92D050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endParaRPr lang="en-GB" sz="2400" b="1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latin typeface="Helvetica" pitchFamily="2" charset="0"/>
              </a:rPr>
              <a:t>	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String </a:t>
            </a:r>
            <a:r>
              <a:rPr lang="en-GB" sz="2400" u="sng" dirty="0">
                <a:solidFill>
                  <a:srgbClr val="0000C0"/>
                </a:solidFill>
                <a:effectLst/>
                <a:latin typeface="Helvetica" pitchFamily="2" charset="0"/>
              </a:rPr>
              <a:t>email</a:t>
            </a:r>
            <a:r>
              <a:rPr lang="en-GB" sz="2400" dirty="0">
                <a:effectLst/>
                <a:latin typeface="Helvetica" pitchFamily="2" charset="0"/>
              </a:rPr>
              <a:t>;</a:t>
            </a:r>
          </a:p>
          <a:p>
            <a:r>
              <a:rPr lang="en-GB" sz="2400" dirty="0">
                <a:effectLst/>
                <a:latin typeface="Helvetica" pitchFamily="2" charset="0"/>
              </a:rPr>
              <a:t>}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4843A6-6410-0045-84BF-0B802B3E4452}"/>
              </a:ext>
            </a:extLst>
          </p:cNvPr>
          <p:cNvSpPr/>
          <p:nvPr/>
        </p:nvSpPr>
        <p:spPr>
          <a:xfrm>
            <a:off x="9025890" y="3498441"/>
            <a:ext cx="2042159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EMAIL_ID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231D16-3E9B-364B-8655-B6237EC8BF06}"/>
              </a:ext>
            </a:extLst>
          </p:cNvPr>
          <p:cNvSpPr/>
          <p:nvPr/>
        </p:nvSpPr>
        <p:spPr>
          <a:xfrm>
            <a:off x="6889750" y="4138795"/>
            <a:ext cx="2042160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E1422F-65A6-F243-BC0F-8C4B05C41A62}"/>
              </a:ext>
            </a:extLst>
          </p:cNvPr>
          <p:cNvSpPr/>
          <p:nvPr/>
        </p:nvSpPr>
        <p:spPr>
          <a:xfrm>
            <a:off x="9025890" y="4154172"/>
            <a:ext cx="2042158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47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0910C9-F21E-2E4D-AEB2-AAB9D431668A}"/>
              </a:ext>
            </a:extLst>
          </p:cNvPr>
          <p:cNvSpPr/>
          <p:nvPr/>
        </p:nvSpPr>
        <p:spPr>
          <a:xfrm>
            <a:off x="9559292" y="5268153"/>
            <a:ext cx="2042158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W</a:t>
            </a:r>
            <a:r>
              <a:rPr lang="en-DE" sz="2400" dirty="0"/>
              <a:t>eitere Daten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99BA274-00BF-044D-8884-B615C74C1B22}"/>
              </a:ext>
            </a:extLst>
          </p:cNvPr>
          <p:cNvCxnSpPr>
            <a:cxnSpLocks/>
            <a:stCxn id="30" idx="1"/>
            <a:endCxn id="38" idx="1"/>
          </p:cNvCxnSpPr>
          <p:nvPr/>
        </p:nvCxnSpPr>
        <p:spPr>
          <a:xfrm rot="10800000" flipV="1">
            <a:off x="6877050" y="2154560"/>
            <a:ext cx="12700" cy="1649432"/>
          </a:xfrm>
          <a:prstGeom prst="bentConnector3">
            <a:avLst>
              <a:gd name="adj1" fmla="val 384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4BD2C82D-61C8-4B47-823E-FA4FA5ED43EC}"/>
              </a:ext>
            </a:extLst>
          </p:cNvPr>
          <p:cNvCxnSpPr>
            <a:cxnSpLocks/>
            <a:stCxn id="45" idx="2"/>
            <a:endCxn id="33" idx="0"/>
          </p:cNvCxnSpPr>
          <p:nvPr/>
        </p:nvCxnSpPr>
        <p:spPr>
          <a:xfrm rot="5400000">
            <a:off x="8401506" y="3612699"/>
            <a:ext cx="524871" cy="2766057"/>
          </a:xfrm>
          <a:prstGeom prst="bentConnector3">
            <a:avLst>
              <a:gd name="adj1" fmla="val 3257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696F3C2-A9EC-4B44-A2E9-1BD8A549A34F}"/>
              </a:ext>
            </a:extLst>
          </p:cNvPr>
          <p:cNvSpPr/>
          <p:nvPr/>
        </p:nvSpPr>
        <p:spPr>
          <a:xfrm>
            <a:off x="9559292" y="5937760"/>
            <a:ext cx="2042158" cy="579120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DE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5A7FC-E568-4B4F-ADBE-9A0D161BC9E3}"/>
              </a:ext>
            </a:extLst>
          </p:cNvPr>
          <p:cNvSpPr txBox="1"/>
          <p:nvPr/>
        </p:nvSpPr>
        <p:spPr>
          <a:xfrm>
            <a:off x="4425439" y="415417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JOINED Tabelle</a:t>
            </a:r>
          </a:p>
        </p:txBody>
      </p:sp>
    </p:spTree>
    <p:extLst>
      <p:ext uri="{BB962C8B-B14F-4D97-AF65-F5344CB8AC3E}">
        <p14:creationId xmlns:p14="http://schemas.microsoft.com/office/powerpoint/2010/main" val="41085215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Mapping Bidirektionales </a:t>
            </a:r>
            <a:r>
              <a:rPr lang="en-US" dirty="0"/>
              <a:t>N:M </a:t>
            </a:r>
            <a:r>
              <a:rPr lang="en-US" dirty="0" err="1"/>
              <a:t>Beziehung</a:t>
            </a:r>
            <a:endParaRPr lang="de-DE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35DA0E-6CAE-B744-BAFB-CB506A3DB244}"/>
              </a:ext>
            </a:extLst>
          </p:cNvPr>
          <p:cNvSpPr/>
          <p:nvPr/>
        </p:nvSpPr>
        <p:spPr>
          <a:xfrm>
            <a:off x="947738" y="2791732"/>
            <a:ext cx="1885950" cy="8858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Customer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C5C53-BCC6-3348-A0D7-F3688180ACC8}"/>
              </a:ext>
            </a:extLst>
          </p:cNvPr>
          <p:cNvSpPr/>
          <p:nvPr/>
        </p:nvSpPr>
        <p:spPr>
          <a:xfrm>
            <a:off x="7544846" y="2791732"/>
            <a:ext cx="1885950" cy="8858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800" dirty="0"/>
              <a:t>Vehicle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CFD08-EEF8-4B40-BC63-24DD3F5A35A7}"/>
              </a:ext>
            </a:extLst>
          </p:cNvPr>
          <p:cNvSpPr txBox="1"/>
          <p:nvPr/>
        </p:nvSpPr>
        <p:spPr>
          <a:xfrm>
            <a:off x="2939980" y="2774230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1..*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6DEC4-8A25-BE4B-8895-895E9F399937}"/>
              </a:ext>
            </a:extLst>
          </p:cNvPr>
          <p:cNvSpPr txBox="1"/>
          <p:nvPr/>
        </p:nvSpPr>
        <p:spPr>
          <a:xfrm>
            <a:off x="6896912" y="3280607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1..*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D8BEF-9C30-394D-844A-8D3D118844C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33688" y="3234645"/>
            <a:ext cx="471115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9222EF-2446-5645-BB90-5CE0916B59B8}"/>
              </a:ext>
            </a:extLst>
          </p:cNvPr>
          <p:cNvSpPr/>
          <p:nvPr/>
        </p:nvSpPr>
        <p:spPr>
          <a:xfrm>
            <a:off x="947738" y="4469441"/>
            <a:ext cx="5090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Customer {</a:t>
            </a: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ManyToMany</a:t>
            </a:r>
            <a:endParaRPr lang="en-GB" sz="2400" dirty="0">
              <a:solidFill>
                <a:srgbClr val="646464"/>
              </a:solidFill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Vehicle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latin typeface="Helvetica" pitchFamily="2" charset="0"/>
              </a:rPr>
              <a:t>vehicles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84196-AEB1-EC45-AC58-F26B95267BEB}"/>
              </a:ext>
            </a:extLst>
          </p:cNvPr>
          <p:cNvSpPr/>
          <p:nvPr/>
        </p:nvSpPr>
        <p:spPr>
          <a:xfrm>
            <a:off x="6586538" y="4469441"/>
            <a:ext cx="55321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0000"/>
                </a:solidFill>
                <a:effectLst/>
                <a:latin typeface="Helvetica" pitchFamily="2" charset="0"/>
              </a:rPr>
              <a:t>Vehicle</a:t>
            </a:r>
            <a:r>
              <a:rPr lang="en-GB" sz="2400" dirty="0">
                <a:solidFill>
                  <a:srgbClr val="000000"/>
                </a:solidFill>
                <a:effectLst/>
                <a:latin typeface="Helvetica" pitchFamily="2" charset="0"/>
              </a:rPr>
              <a:t> {</a:t>
            </a:r>
            <a:endParaRPr lang="en-GB" sz="2400" dirty="0">
              <a:solidFill>
                <a:srgbClr val="7F0055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ManyTo</a:t>
            </a:r>
            <a:r>
              <a:rPr lang="en-US" sz="2400" dirty="0">
                <a:solidFill>
                  <a:srgbClr val="646464"/>
                </a:solidFill>
                <a:latin typeface="Helvetica" pitchFamily="2" charset="0"/>
              </a:rPr>
              <a:t>Many(</a:t>
            </a:r>
            <a:r>
              <a:rPr lang="en-GB" sz="2400" dirty="0" err="1">
                <a:effectLst/>
                <a:latin typeface="Helvetica" pitchFamily="2" charset="0"/>
              </a:rPr>
              <a:t>mappedBy</a:t>
            </a:r>
            <a:r>
              <a:rPr lang="en-GB" sz="2400" dirty="0">
                <a:effectLst/>
                <a:latin typeface="Helvetica" pitchFamily="2" charset="0"/>
              </a:rPr>
              <a:t>=</a:t>
            </a:r>
            <a:r>
              <a:rPr lang="en-GB" sz="2400" dirty="0">
                <a:solidFill>
                  <a:srgbClr val="2A00FF"/>
                </a:solidFill>
                <a:effectLst/>
                <a:latin typeface="Helvetica" pitchFamily="2" charset="0"/>
              </a:rPr>
              <a:t>”vehicles"</a:t>
            </a:r>
            <a:r>
              <a:rPr lang="en-GB" sz="2400" dirty="0">
                <a:effectLst/>
                <a:latin typeface="Helvetica" pitchFamily="2" charset="0"/>
              </a:rPr>
              <a:t>)</a:t>
            </a:r>
            <a:endParaRPr lang="en-US" sz="2400" dirty="0">
              <a:solidFill>
                <a:srgbClr val="646464"/>
              </a:solidFill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 </a:t>
            </a:r>
            <a:r>
              <a:rPr lang="en-GB" sz="2400" dirty="0">
                <a:effectLst/>
                <a:latin typeface="Helvetica" pitchFamily="2" charset="0"/>
              </a:rPr>
              <a:t>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customers</a:t>
            </a:r>
            <a:r>
              <a:rPr lang="en-GB" sz="2400" dirty="0">
                <a:effectLst/>
                <a:latin typeface="Helvetica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33673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833438" y="13752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N-M  Mapping Tabellen</a:t>
            </a:r>
            <a:endParaRPr lang="de-DE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ECF17-D1AC-3149-B7C4-972A859F34C2}"/>
              </a:ext>
            </a:extLst>
          </p:cNvPr>
          <p:cNvSpPr/>
          <p:nvPr/>
        </p:nvSpPr>
        <p:spPr>
          <a:xfrm>
            <a:off x="6472238" y="1812477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85002-EBF5-0E45-85D5-E4FCC51D4AE2}"/>
              </a:ext>
            </a:extLst>
          </p:cNvPr>
          <p:cNvSpPr/>
          <p:nvPr/>
        </p:nvSpPr>
        <p:spPr>
          <a:xfrm>
            <a:off x="7417118" y="1812477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NAME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C7DD25-7824-B04E-BFFE-9BCBAE39449A}"/>
              </a:ext>
            </a:extLst>
          </p:cNvPr>
          <p:cNvSpPr/>
          <p:nvPr/>
        </p:nvSpPr>
        <p:spPr>
          <a:xfrm>
            <a:off x="8621078" y="1812477"/>
            <a:ext cx="2179322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Weitere Daten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CD565-D2AE-BE46-9BE5-49B9C9519697}"/>
              </a:ext>
            </a:extLst>
          </p:cNvPr>
          <p:cNvSpPr/>
          <p:nvPr/>
        </p:nvSpPr>
        <p:spPr>
          <a:xfrm>
            <a:off x="6457000" y="5205640"/>
            <a:ext cx="838200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C9155E-AB2B-A843-BAD5-C6076E894E22}"/>
              </a:ext>
            </a:extLst>
          </p:cNvPr>
          <p:cNvSpPr/>
          <p:nvPr/>
        </p:nvSpPr>
        <p:spPr>
          <a:xfrm>
            <a:off x="7401880" y="5205640"/>
            <a:ext cx="1645920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COLOR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786549-0FB3-A942-943C-E12131A65D29}"/>
              </a:ext>
            </a:extLst>
          </p:cNvPr>
          <p:cNvSpPr/>
          <p:nvPr/>
        </p:nvSpPr>
        <p:spPr>
          <a:xfrm>
            <a:off x="6472238" y="2482084"/>
            <a:ext cx="83820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546045-A849-2247-8D41-4EE62325E5DC}"/>
              </a:ext>
            </a:extLst>
          </p:cNvPr>
          <p:cNvSpPr/>
          <p:nvPr/>
        </p:nvSpPr>
        <p:spPr>
          <a:xfrm>
            <a:off x="7417118" y="2482084"/>
            <a:ext cx="1097280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Alex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B0691B-DE6B-9C44-AFCF-E5B24C32BCEC}"/>
              </a:ext>
            </a:extLst>
          </p:cNvPr>
          <p:cNvSpPr/>
          <p:nvPr/>
        </p:nvSpPr>
        <p:spPr>
          <a:xfrm>
            <a:off x="8633779" y="2468208"/>
            <a:ext cx="2166621" cy="579120"/>
          </a:xfrm>
          <a:prstGeom prst="rect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….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7EB75-10A4-334C-8C44-521A1C1EC8FF}"/>
              </a:ext>
            </a:extLst>
          </p:cNvPr>
          <p:cNvSpPr/>
          <p:nvPr/>
        </p:nvSpPr>
        <p:spPr>
          <a:xfrm>
            <a:off x="6472238" y="3461909"/>
            <a:ext cx="2042160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CUSTOMER_ID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18EF4A-6E28-7B46-99DA-B22AADA79A09}"/>
              </a:ext>
            </a:extLst>
          </p:cNvPr>
          <p:cNvSpPr/>
          <p:nvPr/>
        </p:nvSpPr>
        <p:spPr>
          <a:xfrm>
            <a:off x="6457000" y="5875247"/>
            <a:ext cx="838200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35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6E8466-6EC8-6846-B7C7-4D9351D3FD81}"/>
              </a:ext>
            </a:extLst>
          </p:cNvPr>
          <p:cNvSpPr/>
          <p:nvPr/>
        </p:nvSpPr>
        <p:spPr>
          <a:xfrm>
            <a:off x="7401880" y="5875247"/>
            <a:ext cx="1645920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RED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1D3181-8903-074C-A3D4-F6FBB8D30AD6}"/>
              </a:ext>
            </a:extLst>
          </p:cNvPr>
          <p:cNvSpPr/>
          <p:nvPr/>
        </p:nvSpPr>
        <p:spPr>
          <a:xfrm>
            <a:off x="833438" y="1812477"/>
            <a:ext cx="443484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@Entity</a:t>
            </a: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public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class</a:t>
            </a:r>
            <a:r>
              <a:rPr lang="en-GB" sz="2400" dirty="0">
                <a:effectLst/>
                <a:latin typeface="Helvetica" pitchFamily="2" charset="0"/>
              </a:rPr>
              <a:t> </a:t>
            </a:r>
            <a:r>
              <a:rPr lang="en-GB" sz="2400" b="1" dirty="0">
                <a:solidFill>
                  <a:srgbClr val="FFC000"/>
                </a:solidFill>
                <a:effectLst/>
                <a:latin typeface="Helvetica" pitchFamily="2" charset="0"/>
              </a:rPr>
              <a:t>Customer</a:t>
            </a:r>
            <a:r>
              <a:rPr lang="en-GB" sz="2400" dirty="0">
                <a:effectLst/>
                <a:latin typeface="Helvetica" pitchFamily="2" charset="0"/>
              </a:rPr>
              <a:t> {</a:t>
            </a:r>
          </a:p>
          <a:p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@</a:t>
            </a:r>
            <a:r>
              <a:rPr lang="en-GB" sz="2400" dirty="0" err="1">
                <a:solidFill>
                  <a:srgbClr val="646464"/>
                </a:solidFill>
                <a:latin typeface="Helvetica" pitchFamily="2" charset="0"/>
              </a:rPr>
              <a:t>Many</a:t>
            </a:r>
            <a:r>
              <a:rPr lang="en-GB" sz="2400" dirty="0" err="1">
                <a:solidFill>
                  <a:srgbClr val="646464"/>
                </a:solidFill>
                <a:effectLst/>
                <a:latin typeface="Helvetica" pitchFamily="2" charset="0"/>
              </a:rPr>
              <a:t>ToMany</a:t>
            </a:r>
            <a:endParaRPr lang="en-GB" sz="2400" dirty="0">
              <a:solidFill>
                <a:srgbClr val="646464"/>
              </a:solidFill>
              <a:effectLst/>
              <a:latin typeface="Helvetica" pitchFamily="2" charset="0"/>
            </a:endParaRPr>
          </a:p>
          <a:p>
            <a:r>
              <a:rPr lang="en-GB" sz="2400" b="1" dirty="0">
                <a:solidFill>
                  <a:srgbClr val="7F0055"/>
                </a:solidFill>
                <a:effectLst/>
                <a:latin typeface="Helvetica" pitchFamily="2" charset="0"/>
              </a:rPr>
              <a:t>private</a:t>
            </a:r>
            <a:r>
              <a:rPr lang="en-GB" sz="2400" dirty="0">
                <a:effectLst/>
                <a:latin typeface="Helvetica" pitchFamily="2" charset="0"/>
              </a:rPr>
              <a:t> Set&lt;</a:t>
            </a:r>
            <a:r>
              <a:rPr lang="en-GB" sz="2400" dirty="0">
                <a:solidFill>
                  <a:srgbClr val="646464"/>
                </a:solidFill>
                <a:effectLst/>
                <a:latin typeface="Helvetica" pitchFamily="2" charset="0"/>
              </a:rPr>
              <a:t>Vehicle</a:t>
            </a:r>
            <a:r>
              <a:rPr lang="en-GB" sz="2400" dirty="0">
                <a:effectLst/>
                <a:latin typeface="Helvetica" pitchFamily="2" charset="0"/>
              </a:rPr>
              <a:t>&gt; </a:t>
            </a:r>
            <a:r>
              <a:rPr lang="en-GB" sz="2400" dirty="0">
                <a:solidFill>
                  <a:srgbClr val="0000C0"/>
                </a:solidFill>
                <a:effectLst/>
                <a:latin typeface="Helvetica" pitchFamily="2" charset="0"/>
              </a:rPr>
              <a:t>vehicles</a:t>
            </a:r>
            <a:r>
              <a:rPr lang="en-GB" sz="2400" dirty="0">
                <a:effectLst/>
                <a:latin typeface="Helvetica" pitchFamily="2" charset="0"/>
              </a:rPr>
              <a:t>;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AD7922-4AE9-FB49-8E4B-009B702E224C}"/>
              </a:ext>
            </a:extLst>
          </p:cNvPr>
          <p:cNvSpPr/>
          <p:nvPr/>
        </p:nvSpPr>
        <p:spPr>
          <a:xfrm>
            <a:off x="8621078" y="3445918"/>
            <a:ext cx="2042159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VEHICLE_ID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EC4A05-D062-5145-908C-81CBD081941D}"/>
              </a:ext>
            </a:extLst>
          </p:cNvPr>
          <p:cNvSpPr/>
          <p:nvPr/>
        </p:nvSpPr>
        <p:spPr>
          <a:xfrm>
            <a:off x="6484938" y="4086272"/>
            <a:ext cx="2042160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101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D3A93E-9124-E44E-A492-BA2E87435DD7}"/>
              </a:ext>
            </a:extLst>
          </p:cNvPr>
          <p:cNvSpPr/>
          <p:nvPr/>
        </p:nvSpPr>
        <p:spPr>
          <a:xfrm>
            <a:off x="8621078" y="4101649"/>
            <a:ext cx="2042158" cy="579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400" dirty="0"/>
              <a:t>35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4B236-2878-374F-861D-13F5E9E19959}"/>
              </a:ext>
            </a:extLst>
          </p:cNvPr>
          <p:cNvSpPr/>
          <p:nvPr/>
        </p:nvSpPr>
        <p:spPr>
          <a:xfrm>
            <a:off x="9154480" y="5215630"/>
            <a:ext cx="2042158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W</a:t>
            </a:r>
            <a:r>
              <a:rPr lang="en-DE" sz="2000" dirty="0"/>
              <a:t>eitere Daten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448EA91A-5E3E-054F-8C1F-61BB27CEE664}"/>
              </a:ext>
            </a:extLst>
          </p:cNvPr>
          <p:cNvCxnSpPr>
            <a:cxnSpLocks/>
            <a:stCxn id="7" idx="1"/>
            <a:endCxn id="16" idx="1"/>
          </p:cNvCxnSpPr>
          <p:nvPr/>
        </p:nvCxnSpPr>
        <p:spPr>
          <a:xfrm rot="10800000" flipV="1">
            <a:off x="6472238" y="2102037"/>
            <a:ext cx="12700" cy="1649432"/>
          </a:xfrm>
          <a:prstGeom prst="bentConnector3">
            <a:avLst>
              <a:gd name="adj1" fmla="val 384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DE99E78-06E9-884F-8FD0-8F4B0F132B7D}"/>
              </a:ext>
            </a:extLst>
          </p:cNvPr>
          <p:cNvCxnSpPr>
            <a:cxnSpLocks/>
            <a:stCxn id="23" idx="2"/>
            <a:endCxn id="10" idx="0"/>
          </p:cNvCxnSpPr>
          <p:nvPr/>
        </p:nvCxnSpPr>
        <p:spPr>
          <a:xfrm rot="5400000">
            <a:off x="7996694" y="3560176"/>
            <a:ext cx="524871" cy="2766057"/>
          </a:xfrm>
          <a:prstGeom prst="bentConnector3">
            <a:avLst>
              <a:gd name="adj1" fmla="val 32579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CED939-A188-AC4E-86BB-1483CBE00991}"/>
              </a:ext>
            </a:extLst>
          </p:cNvPr>
          <p:cNvSpPr/>
          <p:nvPr/>
        </p:nvSpPr>
        <p:spPr>
          <a:xfrm>
            <a:off x="9154480" y="5885237"/>
            <a:ext cx="2042158" cy="579120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A29BDD-8879-3F44-873B-8F2AA62381F6}"/>
              </a:ext>
            </a:extLst>
          </p:cNvPr>
          <p:cNvSpPr txBox="1"/>
          <p:nvPr/>
        </p:nvSpPr>
        <p:spPr>
          <a:xfrm>
            <a:off x="3891846" y="4101649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JOINED Tabelle</a:t>
            </a:r>
          </a:p>
        </p:txBody>
      </p:sp>
    </p:spTree>
    <p:extLst>
      <p:ext uri="{BB962C8B-B14F-4D97-AF65-F5344CB8AC3E}">
        <p14:creationId xmlns:p14="http://schemas.microsoft.com/office/powerpoint/2010/main" val="1101769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0E90-5E38-3E49-BCD8-5CACDD412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" y="1824277"/>
            <a:ext cx="6234112" cy="369332"/>
          </a:xfrm>
        </p:spPr>
        <p:txBody>
          <a:bodyPr/>
          <a:lstStyle/>
          <a:p>
            <a:r>
              <a:rPr lang="en-DE" dirty="0"/>
              <a:t>Verebungshierarchie in JPA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1458-3163-7142-BE23-90963E047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835" y="2894537"/>
            <a:ext cx="4111215" cy="1110036"/>
          </a:xfrm>
        </p:spPr>
        <p:txBody>
          <a:bodyPr/>
          <a:lstStyle/>
          <a:p>
            <a:r>
              <a:rPr lang="en-DE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DE" sz="2000" b="1" i="1" dirty="0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Person</a:t>
            </a:r>
          </a:p>
          <a:p>
            <a:r>
              <a:rPr lang="en-DE" sz="2000" dirty="0">
                <a:solidFill>
                  <a:srgbClr val="1D8748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Employee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extends </a:t>
            </a:r>
            <a:r>
              <a:rPr lang="en-DE" sz="2000" b="1" i="1" dirty="0">
                <a:solidFill>
                  <a:srgbClr val="FFC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Person</a:t>
            </a:r>
          </a:p>
          <a:p>
            <a:endParaRPr lang="en-DE" dirty="0">
              <a:solidFill>
                <a:srgbClr val="FFC000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/>
          </a:p>
        </p:txBody>
      </p:sp>
      <p:pic>
        <p:nvPicPr>
          <p:cNvPr id="5" name="Picture 4" descr="A screen shot of a building&#10;&#10;Description automatically generated">
            <a:extLst>
              <a:ext uri="{FF2B5EF4-FFF2-40B4-BE49-F238E27FC236}">
                <a16:creationId xmlns:a16="http://schemas.microsoft.com/office/drawing/2014/main" id="{5D82741D-33B9-B64C-A31C-7EA2B97C2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8" y="4700780"/>
            <a:ext cx="2755900" cy="838200"/>
          </a:xfrm>
          <a:prstGeom prst="rect">
            <a:avLst/>
          </a:prstGeom>
        </p:spPr>
      </p:pic>
      <p:pic>
        <p:nvPicPr>
          <p:cNvPr id="6" name="Picture 5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F0E9D933-972D-024B-88B2-40D839422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938" y="4705501"/>
            <a:ext cx="2374900" cy="673100"/>
          </a:xfrm>
          <a:prstGeom prst="rect">
            <a:avLst/>
          </a:prstGeom>
        </p:spPr>
      </p:pic>
      <p:pic>
        <p:nvPicPr>
          <p:cNvPr id="7" name="Picture 6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73994A3D-ED3C-2E47-8E5B-4F6D5CF0B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938" y="5745671"/>
            <a:ext cx="2324100" cy="635000"/>
          </a:xfrm>
          <a:prstGeom prst="rect">
            <a:avLst/>
          </a:prstGeom>
        </p:spPr>
      </p:pic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924E0F1-44CA-CB44-9BF8-629B462F9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531" y="4700780"/>
            <a:ext cx="3505200" cy="181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9B751-D39E-B045-9FE3-EB3DD5251C78}"/>
              </a:ext>
            </a:extLst>
          </p:cNvPr>
          <p:cNvSpPr txBox="1"/>
          <p:nvPr/>
        </p:nvSpPr>
        <p:spPr>
          <a:xfrm>
            <a:off x="1183867" y="4170371"/>
            <a:ext cx="187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SINGLE_TABLE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C9856-1EEC-8B43-AA3F-4E05D6B398BE}"/>
              </a:ext>
            </a:extLst>
          </p:cNvPr>
          <p:cNvSpPr txBox="1"/>
          <p:nvPr/>
        </p:nvSpPr>
        <p:spPr>
          <a:xfrm>
            <a:off x="4509241" y="4170371"/>
            <a:ext cx="238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TABLE_PER_CLASS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F7392-A0A1-7C41-9EE8-E8DC437ED859}"/>
              </a:ext>
            </a:extLst>
          </p:cNvPr>
          <p:cNvSpPr txBox="1"/>
          <p:nvPr/>
        </p:nvSpPr>
        <p:spPr>
          <a:xfrm>
            <a:off x="8741954" y="417037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JOINED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4CC4508-BA2A-FB49-9EA9-DC2D7357D4E1}"/>
              </a:ext>
            </a:extLst>
          </p:cNvPr>
          <p:cNvSpPr txBox="1">
            <a:spLocks/>
          </p:cNvSpPr>
          <p:nvPr/>
        </p:nvSpPr>
        <p:spPr>
          <a:xfrm>
            <a:off x="8255000" y="6516880"/>
            <a:ext cx="3597910" cy="114519"/>
          </a:xfr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06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AUFGABE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5585" y="3472915"/>
            <a:ext cx="3977702" cy="2351856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Address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ManyToOne</a:t>
            </a:r>
            <a:endParaRPr lang="de-DE" sz="2400" dirty="0"/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</a:t>
            </a:r>
            <a:r>
              <a:rPr lang="de-DE" sz="2400" dirty="0" err="1"/>
              <a:t>ManyToMany</a:t>
            </a:r>
            <a:endParaRPr lang="de-DE" sz="24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10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726F-B9E5-43D0-8777-D4CD30F4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49" y="2721164"/>
            <a:ext cx="3516630" cy="430887"/>
          </a:xfrm>
        </p:spPr>
        <p:txBody>
          <a:bodyPr/>
          <a:lstStyle/>
          <a:p>
            <a:pPr algn="ctr"/>
            <a:r>
              <a:rPr lang="de-DE" sz="2800" dirty="0"/>
              <a:t>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Coding Akademie München GmbH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B904-9E6C-48DC-9F4D-2C24872A37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5585" y="3472915"/>
            <a:ext cx="3977702" cy="1844837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Für </a:t>
            </a:r>
            <a:r>
              <a:rPr lang="de-DE" sz="2400" dirty="0" err="1"/>
              <a:t>Logged</a:t>
            </a:r>
            <a:r>
              <a:rPr lang="de-DE" sz="2400" dirty="0"/>
              <a:t>-in User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Seine </a:t>
            </a:r>
            <a:r>
              <a:rPr lang="de-DE" sz="2400" dirty="0" err="1"/>
              <a:t>Vehicle</a:t>
            </a:r>
            <a:r>
              <a:rPr lang="de-DE" sz="2400" dirty="0"/>
              <a:t> suchen!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de-DE" sz="2400" dirty="0"/>
              <a:t> Lösung: Session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785ADB-F82B-41E9-9ABE-1BF62E81D02A}"/>
              </a:ext>
            </a:extLst>
          </p:cNvPr>
          <p:cNvSpPr/>
          <p:nvPr/>
        </p:nvSpPr>
        <p:spPr>
          <a:xfrm>
            <a:off x="947739" y="1943100"/>
            <a:ext cx="2223725" cy="3374652"/>
          </a:xfrm>
          <a:custGeom>
            <a:avLst/>
            <a:gdLst>
              <a:gd name="connsiteX0" fmla="*/ 0 w 2223725"/>
              <a:gd name="connsiteY0" fmla="*/ 0 h 3374652"/>
              <a:gd name="connsiteX1" fmla="*/ 1 w 2223725"/>
              <a:gd name="connsiteY1" fmla="*/ 0 h 3374652"/>
              <a:gd name="connsiteX2" fmla="*/ 397245 w 2223725"/>
              <a:gd name="connsiteY2" fmla="*/ 0 h 3374652"/>
              <a:gd name="connsiteX3" fmla="*/ 2223725 w 2223725"/>
              <a:gd name="connsiteY3" fmla="*/ 0 h 3374652"/>
              <a:gd name="connsiteX4" fmla="*/ 2223725 w 2223725"/>
              <a:gd name="connsiteY4" fmla="*/ 397245 h 3374652"/>
              <a:gd name="connsiteX5" fmla="*/ 397245 w 2223725"/>
              <a:gd name="connsiteY5" fmla="*/ 397245 h 3374652"/>
              <a:gd name="connsiteX6" fmla="*/ 397245 w 2223725"/>
              <a:gd name="connsiteY6" fmla="*/ 3374652 h 3374652"/>
              <a:gd name="connsiteX7" fmla="*/ 0 w 2223725"/>
              <a:gd name="connsiteY7" fmla="*/ 3374652 h 337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3725" h="3374652">
                <a:moveTo>
                  <a:pt x="0" y="0"/>
                </a:moveTo>
                <a:lnTo>
                  <a:pt x="1" y="0"/>
                </a:lnTo>
                <a:lnTo>
                  <a:pt x="397245" y="0"/>
                </a:lnTo>
                <a:lnTo>
                  <a:pt x="2223725" y="0"/>
                </a:lnTo>
                <a:lnTo>
                  <a:pt x="2223725" y="397245"/>
                </a:lnTo>
                <a:lnTo>
                  <a:pt x="397245" y="397245"/>
                </a:lnTo>
                <a:lnTo>
                  <a:pt x="397245" y="3374652"/>
                </a:lnTo>
                <a:lnTo>
                  <a:pt x="0" y="33746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4100F-D105-44BE-ADF8-66463BCC54B8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B34B2DB-2FC7-4C47-B285-F400EC4F6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58"/>
          <a:stretch/>
        </p:blipFill>
        <p:spPr>
          <a:xfrm flipH="1">
            <a:off x="6096794" y="1224000"/>
            <a:ext cx="6096794" cy="56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CC87A1-D845-4ED0-A207-15D69AD058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829"/>
          <a:stretch/>
        </p:blipFill>
        <p:spPr>
          <a:xfrm flipH="1">
            <a:off x="6745572" y="3022384"/>
            <a:ext cx="4598193" cy="278418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5149055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de-DE" kern="0" dirty="0"/>
              <a:t>Das </a:t>
            </a:r>
            <a:r>
              <a:rPr lang="de-DE" kern="0" dirty="0" err="1"/>
              <a:t>projekt</a:t>
            </a:r>
            <a:endParaRPr lang="de-DE" kern="0" dirty="0"/>
          </a:p>
        </p:txBody>
      </p:sp>
      <p:pic>
        <p:nvPicPr>
          <p:cNvPr id="4" name="Picture 3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CCE4C82-7DB0-224F-953A-0BB8C4B9C0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23" y="3033713"/>
            <a:ext cx="5081730" cy="27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29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Merke den Customer durch session</a:t>
            </a:r>
            <a:endParaRPr lang="de-DE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E843AD-FBFD-0346-A693-1FE354D8CB02}"/>
              </a:ext>
            </a:extLst>
          </p:cNvPr>
          <p:cNvSpPr/>
          <p:nvPr/>
        </p:nvSpPr>
        <p:spPr>
          <a:xfrm>
            <a:off x="947738" y="2666643"/>
            <a:ext cx="970121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SessionScoped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UserSession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implements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Serializable{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final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serialVersionUID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1L;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solidFill>
                <a:srgbClr val="7F005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void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6A3E3E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}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562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Die Klasse Vehicle </a:t>
            </a:r>
            <a:endParaRPr lang="de-DE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EAD2A-2DE6-8C46-92D6-2A0B1FDF1E78}"/>
              </a:ext>
            </a:extLst>
          </p:cNvPr>
          <p:cNvSpPr/>
          <p:nvPr/>
        </p:nvSpPr>
        <p:spPr>
          <a:xfrm>
            <a:off x="967582" y="2949757"/>
            <a:ext cx="11548268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@Entity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NamedQuery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 =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Vehicle.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ALL_BY_OWNER_EMAIL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 </a:t>
            </a: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"select v from Vehicle v where 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v.customer.email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:email"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Vehicle {</a:t>
            </a: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static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final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String  </a:t>
            </a:r>
            <a:r>
              <a:rPr lang="en-GB" sz="2000" b="1" i="1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ALL_BY_OWNER_EMAIL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Find.CustomerVehicle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GB"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ManyToOne</a:t>
            </a:r>
            <a:endParaRPr lang="en-GB" dirty="0">
              <a:solidFill>
                <a:schemeClr val="bg1">
                  <a:lumMod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JoinColumn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(name = ”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Customer_Id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")</a:t>
            </a:r>
          </a:p>
          <a:p>
            <a:r>
              <a:rPr lang="en-GB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Customer customer;</a:t>
            </a:r>
          </a:p>
          <a:p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9036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4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in Query Service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1" name="Picture 10" descr="A picture containing sitting, mirror, pair, white&#10;&#10;Description automatically generated">
            <a:extLst>
              <a:ext uri="{FF2B5EF4-FFF2-40B4-BE49-F238E27FC236}">
                <a16:creationId xmlns:a16="http://schemas.microsoft.com/office/drawing/2014/main" id="{70E246BE-3095-C44E-AABA-FC5B4B507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1436318"/>
            <a:ext cx="1194802" cy="10487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3BD9A9-9E80-3643-8F4F-B66C0E299928}"/>
              </a:ext>
            </a:extLst>
          </p:cNvPr>
          <p:cNvSpPr/>
          <p:nvPr/>
        </p:nvSpPr>
        <p:spPr>
          <a:xfrm>
            <a:off x="450482" y="26874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02E4A2-F777-7343-8016-B18EA6076629}"/>
              </a:ext>
            </a:extLst>
          </p:cNvPr>
          <p:cNvSpPr/>
          <p:nvPr/>
        </p:nvSpPr>
        <p:spPr>
          <a:xfrm>
            <a:off x="450482" y="346778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@Inject</a:t>
            </a: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CustomerSession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customerSession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505DB-C87E-124B-A685-CDCC913C061A}"/>
              </a:ext>
            </a:extLst>
          </p:cNvPr>
          <p:cNvSpPr/>
          <p:nvPr/>
        </p:nvSpPr>
        <p:spPr>
          <a:xfrm>
            <a:off x="441224" y="4452186"/>
            <a:ext cx="108842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Collection&lt;Vehicle&gt;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findUserVehicles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entityManager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createNamedQuery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Vehicle.</a:t>
            </a:r>
            <a:r>
              <a:rPr lang="en-GB" sz="2000" b="1" i="1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ALL_BY_OWNER_EMAIL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Vehicle.</a:t>
            </a:r>
            <a:r>
              <a:rPr lang="en-GB" sz="2000" b="1" dirty="0" err="1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</a:t>
            </a:r>
            <a:endParaRPr lang="en-GB" sz="2000" dirty="0">
              <a:solidFill>
                <a:srgbClr val="000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setParameter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"email"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GB" sz="2000" dirty="0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customerSession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.getEmail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getResultList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4979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2288FD-DAE7-40A4-ABE3-9986522F636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7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2288FD-DAE7-40A4-ABE3-9986522F6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9B0C756-43BC-4809-B4D5-F6AF07188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C2A4547-EAF9-4102-A414-B2B6EBFD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960681"/>
            <a:ext cx="8083918" cy="384721"/>
          </a:xfrm>
        </p:spPr>
        <p:txBody>
          <a:bodyPr/>
          <a:lstStyle/>
          <a:p>
            <a:pPr lvl="0"/>
            <a:r>
              <a:rPr lang="de-DE" dirty="0"/>
              <a:t>in REST API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D5A59F-52B3-4CB0-AD5A-BABC7D1A0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pic>
        <p:nvPicPr>
          <p:cNvPr id="13" name="Picture 12" descr="A close up of sunglasses&#10;&#10;Description automatically generated">
            <a:extLst>
              <a:ext uri="{FF2B5EF4-FFF2-40B4-BE49-F238E27FC236}">
                <a16:creationId xmlns:a16="http://schemas.microsoft.com/office/drawing/2014/main" id="{990F69B5-C1D8-194C-BC36-CF520DC04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98" y="1452849"/>
            <a:ext cx="1523496" cy="10156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B2DCC0-A17E-864A-AEA9-E09A0C4E4569}"/>
              </a:ext>
            </a:extLst>
          </p:cNvPr>
          <p:cNvSpPr/>
          <p:nvPr/>
        </p:nvSpPr>
        <p:spPr>
          <a:xfrm>
            <a:off x="450482" y="3573880"/>
            <a:ext cx="93916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@GET</a:t>
            </a: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@Path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”vehicles"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Response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listCustomerVehicles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Response.</a:t>
            </a:r>
            <a:r>
              <a:rPr lang="en-GB" sz="20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ok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GB" sz="2000" dirty="0" err="1">
                <a:solidFill>
                  <a:srgbClr val="000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queryService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.findUserVehicles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()).build();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endParaRPr lang="en-GB" sz="200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9233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4974-A3A3-A848-A94D-F922018BA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723" y="5892180"/>
            <a:ext cx="10515599" cy="420624"/>
          </a:xfrm>
        </p:spPr>
        <p:txBody>
          <a:bodyPr vert="horz" lIns="91440" tIns="45720" rIns="91440" bIns="45720" rtlCol="0" anchor="t" anchorCtr="0" compatLnSpc="1">
            <a:noAutofit/>
          </a:bodyPr>
          <a:lstStyle/>
          <a:p>
            <a:pPr algn="ctr"/>
            <a:r>
              <a:rPr lang="en-US" sz="2800" kern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2800" kern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www.sqlite.org</a:t>
            </a:r>
            <a:r>
              <a:rPr lang="en-US" sz="2800" kern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kern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download.html</a:t>
            </a:r>
            <a:endParaRPr lang="en-US" sz="2800" kern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7FCA2C-6DF7-184A-BFD0-9335674C4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723" y="1208627"/>
            <a:ext cx="9348940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44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83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SQLite : Datenbank erzeugen</a:t>
            </a:r>
            <a:endParaRPr lang="de-DE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2740A-ACD8-FE4B-AE5E-EBC6CB5DA5D2}"/>
              </a:ext>
            </a:extLst>
          </p:cNvPr>
          <p:cNvSpPr/>
          <p:nvPr/>
        </p:nvSpPr>
        <p:spPr>
          <a:xfrm>
            <a:off x="947738" y="342900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Terminal =&gt; Navierge zu SQLTE Ordner</a:t>
            </a:r>
          </a:p>
          <a:p>
            <a:endParaRPr lang="en-DE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s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qlite3 databasename.db  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ql&gt; sqlite3 caro.db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ql&gt; .schema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D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ql&gt; .exit</a:t>
            </a:r>
          </a:p>
        </p:txBody>
      </p:sp>
      <p:pic>
        <p:nvPicPr>
          <p:cNvPr id="9" name="Picture 8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E34FC083-CEA9-6F44-9F3F-8F663E136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56" y="3052269"/>
            <a:ext cx="3658394" cy="274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21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07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kern="0" dirty="0"/>
              <a:t>POM xml für S</a:t>
            </a:r>
            <a:r>
              <a:rPr lang="en-GB" kern="0" dirty="0"/>
              <a:t>q</a:t>
            </a:r>
            <a:r>
              <a:rPr lang="en-DE" kern="0" dirty="0"/>
              <a:t>lite anpassen</a:t>
            </a:r>
            <a:endParaRPr lang="de-DE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10B14-75B2-BF41-B6DD-9B8C53C37ABC}"/>
              </a:ext>
            </a:extLst>
          </p:cNvPr>
          <p:cNvSpPr/>
          <p:nvPr/>
        </p:nvSpPr>
        <p:spPr>
          <a:xfrm>
            <a:off x="1088020" y="3429000"/>
            <a:ext cx="66462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dependency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org.xerial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sqlite-jdbc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artifactId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3.30.1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version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dependency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8" name="Picture 7" descr="A picture containing person, object, monitor, screen&#10;&#10;Description automatically generated">
            <a:extLst>
              <a:ext uri="{FF2B5EF4-FFF2-40B4-BE49-F238E27FC236}">
                <a16:creationId xmlns:a16="http://schemas.microsoft.com/office/drawing/2014/main" id="{DEB807B7-D7DC-7C44-BADC-9BC0D27F7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06" y="3081180"/>
            <a:ext cx="3850188" cy="25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27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1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DataSource Definition</a:t>
            </a:r>
            <a:endParaRPr lang="de-DE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C81EB0-EE0E-E14F-9F17-28B869F07784}"/>
              </a:ext>
            </a:extLst>
          </p:cNvPr>
          <p:cNvSpPr/>
          <p:nvPr/>
        </p:nvSpPr>
        <p:spPr>
          <a:xfrm>
            <a:off x="947738" y="2839118"/>
            <a:ext cx="104203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</a:t>
            </a:r>
            <a:r>
              <a:rPr lang="en-GB" sz="2000" dirty="0" err="1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DataSourceDefinition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endParaRPr lang="en-GB" sz="2000" dirty="0">
              <a:solidFill>
                <a:srgbClr val="646464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name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java:app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caro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datasource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className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org.sqlite.SQLiteDataSource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jdbc:sqlite:C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:/Users/Laith/BMW/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sql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todo.db</a:t>
            </a:r>
            <a:r>
              <a:rPr lang="en-GB" sz="2000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”,  // Windows</a:t>
            </a: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"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jdbc:sqlite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:/Users/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laithraed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sql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todo.db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     //Mac</a:t>
            </a:r>
            <a:endParaRPr lang="en-GB" sz="2000" dirty="0">
              <a:solidFill>
                <a:srgbClr val="2A00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       )</a:t>
            </a:r>
          </a:p>
          <a:p>
            <a:b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GB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64646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@Stateless</a:t>
            </a:r>
          </a:p>
          <a:p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PersistenceService</a:t>
            </a:r>
            <a:r>
              <a:rPr lang="en-GB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  <a:endParaRPr lang="en-DE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0036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5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DataSource Name in Persistence.xml</a:t>
            </a:r>
            <a:endParaRPr lang="de-DE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9F142-F46A-AD47-AFC4-F36E65101455}"/>
              </a:ext>
            </a:extLst>
          </p:cNvPr>
          <p:cNvSpPr/>
          <p:nvPr/>
        </p:nvSpPr>
        <p:spPr>
          <a:xfrm>
            <a:off x="1276350" y="3603216"/>
            <a:ext cx="1043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persistence-unit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GB" sz="2000" i="1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i="1" dirty="0" err="1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myPU</a:t>
            </a:r>
            <a:r>
              <a:rPr lang="en-GB" sz="2000" i="1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000" dirty="0">
                <a:solidFill>
                  <a:srgbClr val="7F00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transaction-type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GB" sz="2000" i="1" dirty="0">
                <a:solidFill>
                  <a:srgbClr val="2A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"JTA"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7F00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     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-data-source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java:app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u="sng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caro</a:t>
            </a:r>
            <a:r>
              <a:rPr lang="en-GB" sz="20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20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datasource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&lt;/</a:t>
            </a:r>
            <a:r>
              <a:rPr lang="en-GB" sz="2000" dirty="0" err="1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jta</a:t>
            </a:r>
            <a:r>
              <a:rPr lang="en-GB" sz="2000" dirty="0">
                <a:solidFill>
                  <a:srgbClr val="3F7F7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-data-source</a:t>
            </a:r>
            <a:r>
              <a:rPr lang="en-GB" sz="2000" dirty="0">
                <a:solidFill>
                  <a:srgbClr val="008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endParaRPr lang="en-GB" sz="2000" dirty="0">
              <a:solidFill>
                <a:srgbClr val="3F7F7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32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E523AD-4081-479D-A6A7-31F26251E1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1368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8" name="think-cell Slide" r:id="rId5" imgW="384" imgH="385" progId="TCLayout.ActiveDocument.1">
                  <p:embed/>
                </p:oleObj>
              </mc:Choice>
              <mc:Fallback>
                <p:oleObj name="think-cell Slide" r:id="rId5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2F71DC48-1C3C-4B08-BE36-D9819EA659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0177C45-D7A8-454F-8499-4A4740AB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WAS noch fehlt?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817E3A9-3F91-42E2-9716-C35F715B9F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80F605-0CE1-4548-A242-3D4043D31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7738" y="3033713"/>
            <a:ext cx="10261600" cy="1908601"/>
          </a:xfrm>
        </p:spPr>
        <p:txBody>
          <a:bodyPr/>
          <a:lstStyle/>
          <a:p>
            <a:pPr marL="285750" lvl="0" indent="-285750">
              <a:buFont typeface="Wingdings" pitchFamily="2" charset="2"/>
              <a:buChar char="q"/>
            </a:pPr>
            <a:r>
              <a:rPr lang="de-DE" sz="2800" dirty="0"/>
              <a:t>  GUI 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sz="2800" dirty="0"/>
              <a:t>  SELENIUM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de-DE" sz="2800" dirty="0"/>
              <a:t>  SECURITY</a:t>
            </a:r>
          </a:p>
          <a:p>
            <a:pPr marL="285750" lvl="0" indent="-285750"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CA10C3-4351-4AD6-BCD8-F70167BE2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553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A8AB073-A9B1-4439-8182-8A653469B4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A8AB073-A9B1-4439-8182-8A653469B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12E138CE-FCD5-4616-BE15-E2F85813CBB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9D8DA9-2C4B-4188-8291-DFB5B087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MAVEN Projekt erstellen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058C3A-BBDD-4358-94ED-A744E261ED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Coding Akademie München GmbH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11BDB83-0682-4851-9FD4-A268F8591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lvl="0" indent="-285750">
              <a:buFont typeface="Wingdings" pitchFamily="2" charset="2"/>
              <a:buChar char="Ø"/>
            </a:pPr>
            <a:r>
              <a:rPr lang="de-DE" dirty="0"/>
              <a:t>File </a:t>
            </a:r>
            <a:r>
              <a:rPr lang="de-DE" dirty="0">
                <a:sym typeface="Wingdings" pitchFamily="2" charset="2"/>
              </a:rPr>
              <a:t> New  Other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 err="1">
                <a:sym typeface="Wingdings" pitchFamily="2" charset="2"/>
              </a:rPr>
              <a:t>Maven</a:t>
            </a:r>
            <a:r>
              <a:rPr lang="de-DE" dirty="0">
                <a:sym typeface="Wingdings" pitchFamily="2" charset="2"/>
              </a:rPr>
              <a:t>  </a:t>
            </a:r>
            <a:r>
              <a:rPr lang="de-DE" dirty="0" err="1">
                <a:sym typeface="Wingdings" pitchFamily="2" charset="2"/>
              </a:rPr>
              <a:t>Maven</a:t>
            </a:r>
            <a:r>
              <a:rPr lang="de-DE" dirty="0">
                <a:sym typeface="Wingdings" pitchFamily="2" charset="2"/>
              </a:rPr>
              <a:t> Projekt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>
                <a:sym typeface="Wingdings" pitchFamily="2" charset="2"/>
              </a:rPr>
              <a:t>Archetype: </a:t>
            </a:r>
            <a:r>
              <a:rPr lang="de-DE" dirty="0" err="1">
                <a:sym typeface="Wingdings" pitchFamily="2" charset="2"/>
              </a:rPr>
              <a:t>airhacks</a:t>
            </a:r>
            <a:endParaRPr lang="de-DE" dirty="0">
              <a:sym typeface="Wingdings" pitchFamily="2" charset="2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 err="1">
                <a:sym typeface="Wingdings" pitchFamily="2" charset="2"/>
              </a:rPr>
              <a:t>javaee</a:t>
            </a:r>
            <a:r>
              <a:rPr lang="de-DE" dirty="0">
                <a:sym typeface="Wingdings" pitchFamily="2" charset="2"/>
              </a:rPr>
              <a:t>-essential-</a:t>
            </a:r>
            <a:r>
              <a:rPr lang="de-DE" dirty="0" err="1">
                <a:sym typeface="Wingdings" pitchFamily="2" charset="2"/>
              </a:rPr>
              <a:t>archtype</a:t>
            </a:r>
            <a:endParaRPr lang="de-DE" dirty="0">
              <a:sym typeface="Wingdings" pitchFamily="2" charset="2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>
                <a:sym typeface="Wingdings" pitchFamily="2" charset="2"/>
              </a:rPr>
              <a:t>Group </a:t>
            </a:r>
            <a:r>
              <a:rPr lang="de-DE" dirty="0" err="1">
                <a:sym typeface="Wingdings" pitchFamily="2" charset="2"/>
              </a:rPr>
              <a:t>Id</a:t>
            </a:r>
            <a:r>
              <a:rPr lang="de-DE" dirty="0">
                <a:sym typeface="Wingdings" pitchFamily="2" charset="2"/>
              </a:rPr>
              <a:t> : </a:t>
            </a:r>
            <a:r>
              <a:rPr lang="de-DE" dirty="0" err="1">
                <a:sym typeface="Wingdings" pitchFamily="2" charset="2"/>
              </a:rPr>
              <a:t>com.bmw</a:t>
            </a:r>
            <a:endParaRPr lang="de-DE" dirty="0">
              <a:sym typeface="Wingdings" pitchFamily="2" charset="2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 err="1">
                <a:sym typeface="Wingdings" pitchFamily="2" charset="2"/>
              </a:rPr>
              <a:t>Artifact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Id</a:t>
            </a:r>
            <a:r>
              <a:rPr lang="de-DE" dirty="0">
                <a:sym typeface="Wingdings" pitchFamily="2" charset="2"/>
              </a:rPr>
              <a:t>: </a:t>
            </a:r>
            <a:r>
              <a:rPr lang="de-DE" dirty="0" err="1">
                <a:sym typeface="Wingdings" pitchFamily="2" charset="2"/>
              </a:rPr>
              <a:t>caro</a:t>
            </a:r>
            <a:r>
              <a:rPr lang="de-DE" dirty="0">
                <a:sym typeface="Wingdings" pitchFamily="2" charset="2"/>
              </a:rPr>
              <a:t> 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de-DE" dirty="0">
                <a:sym typeface="Wingdings" pitchFamily="2" charset="2"/>
              </a:rPr>
              <a:t>Finish</a:t>
            </a:r>
          </a:p>
          <a:p>
            <a:pPr lvl="0"/>
            <a:endParaRPr lang="de-DE" b="1" dirty="0">
              <a:sym typeface="Wingdings" pitchFamily="2" charset="2"/>
            </a:endParaRPr>
          </a:p>
          <a:p>
            <a:pPr marL="285750" lvl="0" indent="-285750">
              <a:buFont typeface="Wingdings" pitchFamily="2" charset="2"/>
              <a:buChar char="Ø"/>
            </a:pPr>
            <a:endParaRPr lang="de-DE"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F51800-258D-074C-A26C-A0E845527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08" y="2918495"/>
            <a:ext cx="4356895" cy="33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19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A997AEF-7910-46D0-8182-BC30310F3F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7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A997AEF-7910-46D0-8182-BC30310F3F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08D8641-2053-4B4E-B6BC-402E111145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5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71419-D5C7-452A-9540-A8C258EABB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Coding Akademie München GmbH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CC00BC-A933-475E-BA8C-DAB1C0D495ED}"/>
              </a:ext>
            </a:extLst>
          </p:cNvPr>
          <p:cNvSpPr/>
          <p:nvPr/>
        </p:nvSpPr>
        <p:spPr>
          <a:xfrm>
            <a:off x="287339" y="1224000"/>
            <a:ext cx="397245" cy="563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D5F1A82-A5F7-4B2F-ADE4-641B8D7569D2}"/>
              </a:ext>
            </a:extLst>
          </p:cNvPr>
          <p:cNvSpPr txBox="1">
            <a:spLocks/>
          </p:cNvSpPr>
          <p:nvPr/>
        </p:nvSpPr>
        <p:spPr>
          <a:xfrm>
            <a:off x="947738" y="1946734"/>
            <a:ext cx="8882062" cy="38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lvl1pPr marL="0" marR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  <a:defRPr lang="de-DE" sz="2500" b="0" i="0" u="none" strike="noStrike" cap="all" baseline="0">
                <a:ln>
                  <a:noFill/>
                </a:ln>
                <a:solidFill>
                  <a:schemeClr val="tx1"/>
                </a:solidFill>
                <a:latin typeface="Arial" pitchFamily="18"/>
                <a:cs typeface="Arial" pitchFamily="18"/>
              </a:defRPr>
            </a:lvl1pPr>
          </a:lstStyle>
          <a:p>
            <a:r>
              <a:rPr lang="en-DE" dirty="0"/>
              <a:t>Eine bitte an euch</a:t>
            </a:r>
            <a:endParaRPr lang="de-DE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895E7-8CB6-AF42-924D-CD55C8057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8" y="2928218"/>
            <a:ext cx="4055121" cy="2708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3B907-CA34-E840-8DD4-35B0CFA870CA}"/>
              </a:ext>
            </a:extLst>
          </p:cNvPr>
          <p:cNvSpPr txBox="1"/>
          <p:nvPr/>
        </p:nvSpPr>
        <p:spPr>
          <a:xfrm>
            <a:off x="5686754" y="2964634"/>
            <a:ext cx="59747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>
                <a:solidFill>
                  <a:schemeClr val="tx1"/>
                </a:solidFill>
              </a:rPr>
              <a:t> Sind diese Live Coding sinssvoll?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/>
              <a:t>Würden Ihr das für weitere Gruppen empfehlen?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>
                <a:solidFill>
                  <a:schemeClr val="tx1"/>
                </a:solidFill>
              </a:rPr>
              <a:t>Soll ein Teil des Kurses so aufgebaut werden?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>
                <a:solidFill>
                  <a:schemeClr val="tx1"/>
                </a:solidFill>
              </a:rPr>
              <a:t>Praktische Folien: Gemeinsam Coden, Übungen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DB67E-CC19-1A47-AE62-D84F1DA4E99E}"/>
              </a:ext>
            </a:extLst>
          </p:cNvPr>
          <p:cNvSpPr txBox="1"/>
          <p:nvPr/>
        </p:nvSpPr>
        <p:spPr>
          <a:xfrm>
            <a:off x="5686754" y="4921252"/>
            <a:ext cx="6104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>
                <a:solidFill>
                  <a:schemeClr val="tx1"/>
                </a:solidFill>
              </a:rPr>
              <a:t> Eure Verbesserungsvorschläge bitte an Oliver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DE" sz="2000" dirty="0"/>
              <a:t> Eure Verbesserungsvorschläge an laith@gmx.de</a:t>
            </a:r>
            <a:endParaRPr lang="en-D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813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960922-2240-407A-ADF0-28C1D8F324D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0127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5" name="think-cell Slide" r:id="rId4" imgW="384" imgH="385" progId="TCLayout.ActiveDocument.1">
                  <p:embed/>
                </p:oleObj>
              </mc:Choice>
              <mc:Fallback>
                <p:oleObj name="think-cell Slide" r:id="rId4" imgW="384" imgH="38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1ECD4EEA-364B-C143-9A39-A36675C10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46856"/>
            <a:ext cx="3048794" cy="30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77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wo_biZO4OxAPGBWTiQk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gVXNswkVG7ghES5Rv7h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simOOptQvFZSax.VA1vA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XhOlRdi0YuEdKJQWmPP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.pqi8yBIaqlRj7k9_Z0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Ujb.5rRWwlzK2KEt8D0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ePscs3c2_edoADRKSLjq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GaXEb3Bq7EY44E4sLqt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bBgKMiyObC0eV21ZoY5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6ghJqZK4Ozds4ZoN_9P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uewKKuIuUV3QNpO.HzT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6r2poxOtr4f4nmyfofb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Ddb1h66l4dkN2nzgUFa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CMG8KKupQGP_EERvpUY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N0reOf37TVOJpBFTSlJ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F03.vBULhypothyeq0G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vJeBhNNsI0LtZkxGdgZ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rj7gC6yKGbde9T36xds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4KhnOck1fGNby229hJjqQ"/>
</p:tagLst>
</file>

<file path=ppt/theme/theme1.xml><?xml version="1.0" encoding="utf-8"?>
<a:theme xmlns:a="http://schemas.openxmlformats.org/drawingml/2006/main" name="2019 @ CAM Master">
  <a:themeElements>
    <a:clrScheme name="Custom 68">
      <a:dk1>
        <a:srgbClr val="000000"/>
      </a:dk1>
      <a:lt1>
        <a:sysClr val="window" lastClr="FFFFFF"/>
      </a:lt1>
      <a:dk2>
        <a:srgbClr val="E4E3DF"/>
      </a:dk2>
      <a:lt2>
        <a:srgbClr val="D9CED1"/>
      </a:lt2>
      <a:accent1>
        <a:srgbClr val="D9CED1"/>
      </a:accent1>
      <a:accent2>
        <a:srgbClr val="4B323E"/>
      </a:accent2>
      <a:accent3>
        <a:srgbClr val="E4E3DF"/>
      </a:accent3>
      <a:accent4>
        <a:srgbClr val="A08570"/>
      </a:accent4>
      <a:accent5>
        <a:srgbClr val="3C3C3C"/>
      </a:accent5>
      <a:accent6>
        <a:srgbClr val="FF7A7D"/>
      </a:accent6>
      <a:hlink>
        <a:srgbClr val="000000"/>
      </a:hlink>
      <a:folHlink>
        <a:srgbClr val="000000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Symbol" panose="05050102010706020507" pitchFamily="18" charset="2"/>
          <a:buChar char="·"/>
          <a:defRPr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4059</Words>
  <Application>Microsoft Macintosh PowerPoint</Application>
  <PresentationFormat>Custom</PresentationFormat>
  <Paragraphs>851</Paragraphs>
  <Slides>91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1" baseType="lpstr">
      <vt:lpstr>Arial</vt:lpstr>
      <vt:lpstr>Calibri</vt:lpstr>
      <vt:lpstr>Helvetica</vt:lpstr>
      <vt:lpstr>Menlo</vt:lpstr>
      <vt:lpstr>Symbol</vt:lpstr>
      <vt:lpstr>Times New Roman</vt:lpstr>
      <vt:lpstr>Wingdings</vt:lpstr>
      <vt:lpstr>2019 @ CAM Master</vt:lpstr>
      <vt:lpstr>think-cell Slide</vt:lpstr>
      <vt:lpstr>think-cell Folie</vt:lpstr>
      <vt:lpstr>PowerPoint Presentation</vt:lpstr>
      <vt:lpstr>jakarta ee 8 Part I</vt:lpstr>
      <vt:lpstr>Was ist java ee?</vt:lpstr>
      <vt:lpstr>Application server?</vt:lpstr>
      <vt:lpstr>JAVA EE vs. JAKARTA</vt:lpstr>
      <vt:lpstr>Was ist java persistence language (JPL)</vt:lpstr>
      <vt:lpstr>Was ist jpql?</vt:lpstr>
      <vt:lpstr>PowerPoint Presentation</vt:lpstr>
      <vt:lpstr>MAVEN Projekt erstellen</vt:lpstr>
      <vt:lpstr>Entity erzeugen</vt:lpstr>
      <vt:lpstr>Entity erzeugen</vt:lpstr>
      <vt:lpstr>Wichtige JPL Annotationen I</vt:lpstr>
      <vt:lpstr>Wichtige JPL Annotationen II</vt:lpstr>
      <vt:lpstr>Data access object pattern (DAO in java se)</vt:lpstr>
      <vt:lpstr>Persistence in java ee</vt:lpstr>
      <vt:lpstr>Persistence xml</vt:lpstr>
      <vt:lpstr>PowerPoint Presentation</vt:lpstr>
      <vt:lpstr>Statefull vs. stateless</vt:lpstr>
      <vt:lpstr>PowerPoint Presentation</vt:lpstr>
      <vt:lpstr>PowerPoint Presentation</vt:lpstr>
      <vt:lpstr>PowerPoint Presentation</vt:lpstr>
      <vt:lpstr>PowerPoint Presentation</vt:lpstr>
      <vt:lpstr>Rest endpoint</vt:lpstr>
      <vt:lpstr>PowerPoint Presentation</vt:lpstr>
      <vt:lpstr>PowerPoint Presentation</vt:lpstr>
      <vt:lpstr>Wichtige REST API Annotation</vt:lpstr>
      <vt:lpstr>CRUD Operation Rest api</vt:lpstr>
      <vt:lpstr>PowerPoint Presentation</vt:lpstr>
      <vt:lpstr>PowerPoint Presentation</vt:lpstr>
      <vt:lpstr>PowerPoint Presentation</vt:lpstr>
      <vt:lpstr>PowerPoint Presentation</vt:lpstr>
      <vt:lpstr>QUERy-SERVICE:</vt:lpstr>
      <vt:lpstr>QUERy-SERVICE: find all</vt:lpstr>
      <vt:lpstr>REST API find all</vt:lpstr>
      <vt:lpstr>PowerPoint Presentation</vt:lpstr>
      <vt:lpstr>Bean validation</vt:lpstr>
      <vt:lpstr>Validation Beispiel I </vt:lpstr>
      <vt:lpstr>Validation Beispiel II </vt:lpstr>
      <vt:lpstr>Validation Beispiel III </vt:lpstr>
      <vt:lpstr>PowerPoint Presentation</vt:lpstr>
      <vt:lpstr>PowerPoint Presentation</vt:lpstr>
      <vt:lpstr>PowerPoint Presentation</vt:lpstr>
      <vt:lpstr>PowerPoint Presentation</vt:lpstr>
      <vt:lpstr>JPQL</vt:lpstr>
      <vt:lpstr>NAMED Query in entity</vt:lpstr>
      <vt:lpstr>NAMED Query in entity (Beispiel 1)</vt:lpstr>
      <vt:lpstr>NAMED Query in Query Service (Beispiel 1)</vt:lpstr>
      <vt:lpstr>NAMED Query in REST API (Beispiel 1)</vt:lpstr>
      <vt:lpstr>JPQL </vt:lpstr>
      <vt:lpstr>NAMED Query in entity (Beispiel 2)</vt:lpstr>
      <vt:lpstr>NAMED Query in Query Service (Beispiel 2)</vt:lpstr>
      <vt:lpstr>NAMED Query in REST API (Beispiel 2)</vt:lpstr>
      <vt:lpstr>JPQL</vt:lpstr>
      <vt:lpstr>NAMED Query in entity (Beispiel 3)</vt:lpstr>
      <vt:lpstr>NAMED Query in Query Service (Beispiel 3)</vt:lpstr>
      <vt:lpstr>NAMED Query in REST API (Beispiel 3)</vt:lpstr>
      <vt:lpstr>PROBLEM</vt:lpstr>
      <vt:lpstr>PowerPoint Presentation</vt:lpstr>
      <vt:lpstr>JPQL</vt:lpstr>
      <vt:lpstr>Native Query in Query Service (Beispiel 4)</vt:lpstr>
      <vt:lpstr>NAMED Query in REST API (Beispiel 4)</vt:lpstr>
      <vt:lpstr>PowerPoint Presentation</vt:lpstr>
      <vt:lpstr>JPL BEziehungen</vt:lpstr>
      <vt:lpstr>PowerPoint Presentation</vt:lpstr>
      <vt:lpstr>PowerPoint Presentation</vt:lpstr>
      <vt:lpstr>Erster versuch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Verebungshierarchie in JPA</vt:lpstr>
      <vt:lpstr>AUFGABE</vt:lpstr>
      <vt:lpstr>PROBLEM</vt:lpstr>
      <vt:lpstr>PowerPoint Presentation</vt:lpstr>
      <vt:lpstr>PowerPoint Presentation</vt:lpstr>
      <vt:lpstr>in Query Service </vt:lpstr>
      <vt:lpstr>in REST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WAS noch fehlt?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WM</dc:creator>
  <cp:lastModifiedBy>Allaithy Raed</cp:lastModifiedBy>
  <cp:revision>247</cp:revision>
  <dcterms:created xsi:type="dcterms:W3CDTF">2019-07-01T16:47:04Z</dcterms:created>
  <dcterms:modified xsi:type="dcterms:W3CDTF">2020-04-28T10:12:30Z</dcterms:modified>
</cp:coreProperties>
</file>